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1"/>
    <p:sldMasterId id="2147483667" r:id="rId2"/>
  </p:sldMasterIdLst>
  <p:notesMasterIdLst>
    <p:notesMasterId r:id="rId32"/>
  </p:notesMasterIdLst>
  <p:sldIdLst>
    <p:sldId id="261" r:id="rId3"/>
    <p:sldId id="414" r:id="rId4"/>
    <p:sldId id="278" r:id="rId5"/>
    <p:sldId id="437" r:id="rId6"/>
    <p:sldId id="440" r:id="rId7"/>
    <p:sldId id="280" r:id="rId8"/>
    <p:sldId id="421" r:id="rId9"/>
    <p:sldId id="392" r:id="rId10"/>
    <p:sldId id="431" r:id="rId11"/>
    <p:sldId id="393" r:id="rId12"/>
    <p:sldId id="430" r:id="rId13"/>
    <p:sldId id="416" r:id="rId14"/>
    <p:sldId id="423" r:id="rId15"/>
    <p:sldId id="281" r:id="rId16"/>
    <p:sldId id="282" r:id="rId17"/>
    <p:sldId id="283" r:id="rId18"/>
    <p:sldId id="284" r:id="rId19"/>
    <p:sldId id="285" r:id="rId20"/>
    <p:sldId id="412" r:id="rId21"/>
    <p:sldId id="287" r:id="rId22"/>
    <p:sldId id="288" r:id="rId23"/>
    <p:sldId id="433" r:id="rId24"/>
    <p:sldId id="417" r:id="rId25"/>
    <p:sldId id="418" r:id="rId26"/>
    <p:sldId id="436" r:id="rId27"/>
    <p:sldId id="435" r:id="rId28"/>
    <p:sldId id="289" r:id="rId29"/>
    <p:sldId id="432" r:id="rId30"/>
    <p:sldId id="413" r:id="rId31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4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pos="143">
          <p15:clr>
            <a:srgbClr val="A4A3A4"/>
          </p15:clr>
        </p15:guide>
        <p15:guide id="4" pos="28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9DDB"/>
    <a:srgbClr val="FFFF00"/>
    <a:srgbClr val="FFFFFF"/>
    <a:srgbClr val="097C8A"/>
    <a:srgbClr val="004877"/>
    <a:srgbClr val="74388B"/>
    <a:srgbClr val="8057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85"/>
    <p:restoredTop sz="94626"/>
  </p:normalViewPr>
  <p:slideViewPr>
    <p:cSldViewPr snapToGrid="0" snapToObjects="1">
      <p:cViewPr varScale="1">
        <p:scale>
          <a:sx n="104" d="100"/>
          <a:sy n="104" d="100"/>
        </p:scale>
        <p:origin x="2112" y="108"/>
      </p:cViewPr>
      <p:guideLst>
        <p:guide orient="horz" pos="144"/>
        <p:guide orient="horz" pos="2160"/>
        <p:guide pos="143"/>
        <p:guide pos="28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B6A30164-5787-F044-A2CB-D8171C13A6EA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53E04282-351B-1640-9EBD-4C7655831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74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4282-351B-1640-9EBD-4C7655831B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4979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4282-351B-1640-9EBD-4C7655831B8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7841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4282-351B-1640-9EBD-4C7655831B8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3492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4282-351B-1640-9EBD-4C7655831B8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3281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4282-351B-1640-9EBD-4C7655831B8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8047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4282-351B-1640-9EBD-4C7655831B8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9130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Conflicting info: CT vs US.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4282-351B-1640-9EBD-4C7655831B8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8432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4282-351B-1640-9EBD-4C7655831B8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589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4282-351B-1640-9EBD-4C7655831B8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7070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4282-351B-1640-9EBD-4C7655831B8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6229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4282-351B-1640-9EBD-4C7655831B8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265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4282-351B-1640-9EBD-4C7655831B8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222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4282-351B-1640-9EBD-4C7655831B8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530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4282-351B-1640-9EBD-4C7655831B8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6402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4282-351B-1640-9EBD-4C7655831B8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1890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4282-351B-1640-9EBD-4C7655831B8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573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4282-351B-1640-9EBD-4C7655831B8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367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4282-351B-1640-9EBD-4C7655831B8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232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4282-351B-1640-9EBD-4C7655831B8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692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4282-351B-1640-9EBD-4C7655831B8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019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44E9F0D-BA29-8A40-A40B-9B2FDF0EB79C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48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97C8A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E257B79-8E7B-C741-823C-16629AA3F5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973402"/>
            <a:ext cx="6858000" cy="1425673"/>
          </a:xfrm>
        </p:spPr>
        <p:txBody>
          <a:bodyPr anchor="t" anchorCtr="0"/>
          <a:lstStyle>
            <a:lvl1pPr algn="ctr">
              <a:lnSpc>
                <a:spcPts val="5400"/>
              </a:lnSpc>
              <a:defRPr sz="6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2BC42B55-B273-2947-9448-F16BB9AA0B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491150"/>
            <a:ext cx="6858000" cy="905412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B02F3FE-9255-154E-8E19-4826E07DCD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016" y="605735"/>
            <a:ext cx="3200395" cy="173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633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7E317-8D8C-F842-9718-9B696C992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3" y="457200"/>
            <a:ext cx="297180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AA9AF-B7F6-2442-868D-E1E19F386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6003" y="987426"/>
            <a:ext cx="48875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D20E89-6934-1D4A-8160-AC770B97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7013" y="2057400"/>
            <a:ext cx="29718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39FDEF-3617-9748-9289-993FEA3996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858092" y="6167393"/>
            <a:ext cx="6605461" cy="539719"/>
          </a:xfrm>
        </p:spPr>
        <p:txBody>
          <a:bodyPr/>
          <a:lstStyle/>
          <a:p>
            <a:r>
              <a:rPr lang="en-US" dirty="0"/>
              <a:t>DEPARTMENT, DIVISION, PROGRAM, RESEARCH LAB, SERVICE LINE, FONT SIZE 12, BOLD, ALL CAPS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9DE1B3-794B-5E40-872F-7648322F62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062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41412-5EBC-C24A-9ABE-5077FF7AB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3" y="457200"/>
            <a:ext cx="297180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C5F267-A3D8-1146-A2C0-62C7445F87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576003" y="987426"/>
            <a:ext cx="48875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AAA7BA-EB39-0B41-B5FE-21ABA870D6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7013" y="2057400"/>
            <a:ext cx="29718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3C9F21-DF70-B34E-B1D4-DC307EAFAB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858092" y="6167393"/>
            <a:ext cx="6605461" cy="539719"/>
          </a:xfrm>
        </p:spPr>
        <p:txBody>
          <a:bodyPr/>
          <a:lstStyle/>
          <a:p>
            <a:r>
              <a:rPr lang="en-US" dirty="0"/>
              <a:t>DEPARTMENT, DIVISION, PROGRAM, RESEARCH LAB, SERVICE LINE, FONT SIZE 12, BOLD, ALL CAPS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67368C-6972-2B44-ACC3-D8E5A368BD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708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1A2D3-F5DA-704B-BDDB-6551B9F0E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3B6F9E-9FAC-5549-AE1B-173856EF4C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AC84D9E-1A74-874E-A018-416F91ABA5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DEPARTMENT, DIVISION, PROGRAM, RESEARCH LAB, SERVICE LINE, FONT SIZE 12, BOLD, ALL CAPS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3FB93C5-556E-3E47-9B17-83BBA623B4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5760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99D44C-8689-7A45-A001-E20155A2F3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9028" y="228600"/>
            <a:ext cx="1914525" cy="57531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2B33BF-BF52-794B-8AEB-040AAC2BC8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7013" y="228600"/>
            <a:ext cx="5632588" cy="5753100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6D549D3-9A9D-3D48-AE70-76497396CA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858092" y="6167393"/>
            <a:ext cx="6605461" cy="539719"/>
          </a:xfrm>
        </p:spPr>
        <p:txBody>
          <a:bodyPr/>
          <a:lstStyle/>
          <a:p>
            <a:r>
              <a:rPr lang="en-US" dirty="0"/>
              <a:t>DEPARTMENT, DIVISION, PROGRAM, RESEARCH LAB, SERVICE LINE, FONT SIZE 12, BOLD, ALL CAPS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2D9E703-B27B-DE43-9B3C-F1D2FFDA4E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775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9CCAB5-9602-62A9-2871-EBB5820AD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FBCDF-1949-4401-9A75-9D169AFE0F1B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94B025-E6C4-6973-5B15-FF8B80A70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2CDC1F-39EE-FC91-C568-2040A84F9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F7258-1981-4DA7-8D74-013362770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447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78D4C-0641-6E4F-92EE-9B8F0257E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961" y="233173"/>
            <a:ext cx="8229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E7163-D420-8946-B0B0-49A9561C9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961" y="1773767"/>
            <a:ext cx="8229600" cy="4191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C78FDA1-331B-8F40-BC42-B10BE8E013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DEPARTMENT, DIVISION, PROGRAM, RESEARCH LAB, SERVICE LINE, FONT SIZE 12, BOLD, ALL CAPS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6B5B9E3-656C-3943-8C17-BB59039EF2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559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92839-02A4-444C-A54A-9AE7562F2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480" y="576264"/>
            <a:ext cx="8229600" cy="2852737"/>
          </a:xfrm>
        </p:spPr>
        <p:txBody>
          <a:bodyPr anchor="b">
            <a:normAutofit/>
          </a:bodyPr>
          <a:lstStyle>
            <a:lvl1pPr>
              <a:defRPr sz="5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34FEE-B31B-9F4A-9FB5-A2248E160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5480" y="3455989"/>
            <a:ext cx="8229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61710F5-E7F9-EE48-B96F-0FBCE59641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DEPARTMENT, DIVISION, PROGRAM, RESEARCH LAB, SERVICE LINE, FONT SIZE 12, BOLD, ALL CAPS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2501B89-25B4-5D48-BF99-C65FC9527C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425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FBEECF5-BAA0-354D-B852-38D4AA5FEF2A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48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97C8A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327F86B-3E55-994C-9F40-B574F9E1B87C}"/>
              </a:ext>
            </a:extLst>
          </p:cNvPr>
          <p:cNvSpPr txBox="1">
            <a:spLocks/>
          </p:cNvSpPr>
          <p:nvPr userDrawn="1"/>
        </p:nvSpPr>
        <p:spPr>
          <a:xfrm>
            <a:off x="235480" y="576264"/>
            <a:ext cx="8229600" cy="285273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lnSpc>
                <a:spcPts val="4500"/>
              </a:lnSpc>
              <a:spcBef>
                <a:spcPct val="0"/>
              </a:spcBef>
              <a:buNone/>
              <a:defRPr sz="50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2DC24CA-DAA6-1347-B29F-A48DB30302DB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235480" y="3455989"/>
            <a:ext cx="8229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517376D-F95A-F04B-9F49-33A62CA861C3}"/>
              </a:ext>
            </a:extLst>
          </p:cNvPr>
          <p:cNvSpPr txBox="1">
            <a:spLocks/>
          </p:cNvSpPr>
          <p:nvPr userDrawn="1"/>
        </p:nvSpPr>
        <p:spPr>
          <a:xfrm>
            <a:off x="1858092" y="6167393"/>
            <a:ext cx="6605461" cy="5397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DEPARTMENT, DIVISION, PROGRAM, RESEARCH LAB, SERVICE LINE, FONT SIZE 12, BOLD, ALL CAPS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CE2AAA4-A973-CD43-9CB5-50BD5B553E56}"/>
              </a:ext>
            </a:extLst>
          </p:cNvPr>
          <p:cNvSpPr txBox="1">
            <a:spLocks/>
          </p:cNvSpPr>
          <p:nvPr userDrawn="1"/>
        </p:nvSpPr>
        <p:spPr>
          <a:xfrm>
            <a:off x="8686800" y="6167393"/>
            <a:ext cx="457200" cy="5397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DA472AE-FF42-7F4F-86F0-AC4622453C8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C91D61-2364-8F4C-AEC4-CDD795BF6E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268" y="6091236"/>
            <a:ext cx="1164507" cy="63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094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B983B-2240-7A4B-81D1-35D05FDC4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961" y="233173"/>
            <a:ext cx="8229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4288F-66E1-0947-828A-03D254C86D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3961" y="1790701"/>
            <a:ext cx="3886200" cy="4191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CB9A32-3138-CF4C-9D6D-6433D235A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9647" y="1790701"/>
            <a:ext cx="3883914" cy="4191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EE3CFC-0F14-A34E-AB04-5B7AE11EA9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DEPARTMENT, DIVISION, PROGRAM, RESEARCH LAB, SERVICE LINE, FONT SIZE 12, BOLD, ALL CAPS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E3BA96-B581-AC44-84C4-3D82D5147E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816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2C65D-BD2B-6741-B321-859C34DB3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2" y="228602"/>
            <a:ext cx="8229600" cy="133349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167577-DB21-2D43-BA47-B60AFA4BB1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7013" y="1799501"/>
            <a:ext cx="3886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AB2170-D80C-EF4C-885E-07A81194A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7013" y="2623414"/>
            <a:ext cx="3886200" cy="335828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B40B36-295D-EC40-936A-A6C847B1BB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70412" y="1799501"/>
            <a:ext cx="3886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D3BB3C-E4A8-BE48-8B6F-59EA59E9C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70412" y="2623414"/>
            <a:ext cx="3886200" cy="33582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D77C482-E827-1F4D-AEE8-097741101A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DEPARTMENT, DIVISION, PROGRAM, RESEARCH LAB, SERVICE LINE, FONT SIZE 12, BOLD, ALL CAPS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77649F0-05B4-CD4A-8C2E-710A7217E1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348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0C066-6615-904C-B5D9-49CEFCC53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FF636-F5E3-5C46-9948-108CA99007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DEPARTMENT, DIVISION, PROGRAM, RESEARCH LAB, SERVICE LINE, FONT SIZE 12, BOLD, ALL CAPS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6B6A2-96EC-3A4C-ADA2-E47D4A91E3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697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2E7658-EA57-F84D-A42E-7B178EE509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DEPARTMENT, DIVISION, PROGRAM, RESEARCH LAB, SERVICE LINE, FONT SIZE 12, BOLD, ALL CAPS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857ECD-7B05-6E4B-B7B1-41DD80E3E8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668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BB2C0E-6920-AC44-BC80-FC8345B7BDDB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48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97C8A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08A47A8-BF79-C94D-B5F3-2685B1FBDC7F}"/>
              </a:ext>
            </a:extLst>
          </p:cNvPr>
          <p:cNvSpPr txBox="1">
            <a:spLocks/>
          </p:cNvSpPr>
          <p:nvPr userDrawn="1"/>
        </p:nvSpPr>
        <p:spPr>
          <a:xfrm>
            <a:off x="1858092" y="6167393"/>
            <a:ext cx="6605461" cy="5397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DEPARTMENT, DIVISION, PROGRAM, RESEARCH LAB, SERVICE LINE, FONT SIZE 12, BOLD, ALL CAPS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997D779-F2EC-7442-8A3E-383EEBF9920B}"/>
              </a:ext>
            </a:extLst>
          </p:cNvPr>
          <p:cNvSpPr txBox="1">
            <a:spLocks/>
          </p:cNvSpPr>
          <p:nvPr userDrawn="1"/>
        </p:nvSpPr>
        <p:spPr>
          <a:xfrm>
            <a:off x="8686800" y="6167393"/>
            <a:ext cx="457200" cy="5397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DA472AE-FF42-7F4F-86F0-AC4622453C8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50EC7D9-D8AE-B840-AD6C-338DCF11CF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268" y="6091236"/>
            <a:ext cx="1164507" cy="63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580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738236-9873-274F-839D-14BE42D15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965" y="233173"/>
            <a:ext cx="8229576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32D616-731D-794C-8A54-FB1A712B5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3953" y="1779208"/>
            <a:ext cx="8229600" cy="4202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48C04-808F-CA42-B512-1E7C82B4C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58092" y="6167393"/>
            <a:ext cx="6605461" cy="5397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DEPARTMENT, DIVISION, PROGRAM, RESEARCH LAB, SERVICE LINE, FONT SIZE 12, BOLD, ALL CAPS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E9CF2D-DC27-094B-A4CF-D29529BBAAE8}"/>
              </a:ext>
            </a:extLst>
          </p:cNvPr>
          <p:cNvSpPr/>
          <p:nvPr userDrawn="1"/>
        </p:nvSpPr>
        <p:spPr>
          <a:xfrm>
            <a:off x="8686801" y="0"/>
            <a:ext cx="457199" cy="6858000"/>
          </a:xfrm>
          <a:prstGeom prst="rect">
            <a:avLst/>
          </a:prstGeom>
          <a:solidFill>
            <a:srgbClr val="0048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E8E51-405F-B445-8CC3-06A2E9A308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86800" y="6167393"/>
            <a:ext cx="457200" cy="5397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EDA472AE-FF42-7F4F-86F0-AC4622453C8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B02F3FE-9255-154E-8E19-4826E07DCD9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267" y="6091236"/>
            <a:ext cx="1164509" cy="63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749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0" r:id="rId2"/>
    <p:sldLayoutId id="2147483651" r:id="rId3"/>
    <p:sldLayoutId id="2147483664" r:id="rId4"/>
    <p:sldLayoutId id="2147483652" r:id="rId5"/>
    <p:sldLayoutId id="2147483653" r:id="rId6"/>
    <p:sldLayoutId id="2147483654" r:id="rId7"/>
    <p:sldLayoutId id="2147483666" r:id="rId8"/>
    <p:sldLayoutId id="2147483663" r:id="rId9"/>
    <p:sldLayoutId id="2147483656" r:id="rId10"/>
    <p:sldLayoutId id="2147483657" r:id="rId11"/>
    <p:sldLayoutId id="2147483668" r:id="rId12"/>
    <p:sldLayoutId id="2147483659" r:id="rId13"/>
  </p:sldLayoutIdLst>
  <p:hf hdr="0" dt="0"/>
  <p:txStyles>
    <p:titleStyle>
      <a:lvl1pPr algn="l" defTabSz="914400" rtl="0" eaLnBrk="1" latinLnBrk="0" hangingPunct="1">
        <a:lnSpc>
          <a:spcPts val="45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5" pos="7608" userDrawn="1">
          <p15:clr>
            <a:srgbClr val="F26B43"/>
          </p15:clr>
        </p15:guide>
        <p15:guide id="7" pos="144" userDrawn="1">
          <p15:clr>
            <a:srgbClr val="F26B43"/>
          </p15:clr>
        </p15:guide>
        <p15:guide id="8" orient="horz" pos="1128" userDrawn="1">
          <p15:clr>
            <a:srgbClr val="F26B43"/>
          </p15:clr>
        </p15:guide>
        <p15:guide id="9" pos="6720" userDrawn="1">
          <p15:clr>
            <a:srgbClr val="F26B43"/>
          </p15:clr>
        </p15:guide>
        <p15:guide id="10" orient="horz" pos="4176" userDrawn="1">
          <p15:clr>
            <a:srgbClr val="F26B43"/>
          </p15:clr>
        </p15:guide>
        <p15:guide id="11" pos="7320" userDrawn="1">
          <p15:clr>
            <a:srgbClr val="F26B43"/>
          </p15:clr>
        </p15:guide>
        <p15:guide id="12" pos="7176" userDrawn="1">
          <p15:clr>
            <a:srgbClr val="F26B43"/>
          </p15:clr>
        </p15:guide>
        <p15:guide id="13" orient="horz" pos="144" userDrawn="1">
          <p15:clr>
            <a:srgbClr val="F26B43"/>
          </p15:clr>
        </p15:guide>
        <p15:guide id="14" orient="horz" pos="3768" userDrawn="1">
          <p15:clr>
            <a:srgbClr val="F26B43"/>
          </p15:clr>
        </p15:guide>
        <p15:guide id="15" orient="horz" pos="98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7D6ECD-FBD2-74EC-CCCF-66C519D71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12FBB1-589E-0425-BF2A-AAFF56C51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26DD6-FF10-5894-4AD0-94E130461C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FBCDF-1949-4401-9A75-9D169AFE0F1B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B5D9F-F42B-62A4-DA27-8439D39791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C8D88-4D5A-CB63-41AF-0D8330B600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F7258-1981-4DA7-8D74-013362770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30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sv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-assn.org/system/files/2023-e-m-descriptors-guidelines.pdf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cbi.nlm.nih.gov/pmc/articles/PMC7769291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 anchor="t" anchorCtr="0">
            <a:normAutofit fontScale="90000"/>
          </a:bodyPr>
          <a:lstStyle/>
          <a:p>
            <a:r>
              <a:rPr lang="en-US" dirty="0"/>
              <a:t>CPT 2023 Changes</a:t>
            </a:r>
            <a:br>
              <a:rPr lang="en-US" dirty="0"/>
            </a:br>
            <a:r>
              <a:rPr lang="en-US" dirty="0"/>
              <a:t>Hospital Medicine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CHLAMG Compliance</a:t>
            </a:r>
          </a:p>
          <a:p>
            <a:r>
              <a:rPr lang="en-US"/>
              <a:t>November 10, </a:t>
            </a:r>
            <a:r>
              <a:rPr lang="en-US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752712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BA391-B8C2-449D-973F-2D68519A4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Total Time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94DBC5-2751-4709-8826-CAA29179CD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CHLAMG COMPLIANCE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4F312E-9758-4A20-88C1-B31E616B37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78ED3320-DEED-5261-0A90-45E2E32822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01330" y="947939"/>
            <a:ext cx="7855909" cy="5019228"/>
          </a:xfrm>
          <a:prstGeom prst="rect">
            <a:avLst/>
          </a:prstGeom>
        </p:spPr>
      </p:pic>
      <p:pic>
        <p:nvPicPr>
          <p:cNvPr id="12" name="Picture 4" descr="Transparent Green Checkmark Clip Art at Clker.com - vector clip art online,  royalty free &amp; public domain">
            <a:extLst>
              <a:ext uri="{FF2B5EF4-FFF2-40B4-BE49-F238E27FC236}">
                <a16:creationId xmlns:a16="http://schemas.microsoft.com/office/drawing/2014/main" id="{7139EDC5-55FE-0AC0-A9F1-ABF624082D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335" y="1558736"/>
            <a:ext cx="1143000" cy="1191127"/>
          </a:xfrm>
          <a:prstGeom prst="rect">
            <a:avLst/>
          </a:prstGeom>
          <a:solidFill>
            <a:srgbClr val="C1DBE5"/>
          </a:solidFill>
        </p:spPr>
      </p:pic>
      <p:pic>
        <p:nvPicPr>
          <p:cNvPr id="13" name="Picture 6" descr="Red Cross Mark PNG Transparent Images | PNG All">
            <a:extLst>
              <a:ext uri="{FF2B5EF4-FFF2-40B4-BE49-F238E27FC236}">
                <a16:creationId xmlns:a16="http://schemas.microsoft.com/office/drawing/2014/main" id="{E7E48DD6-459D-0869-ACF5-7859E878C0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335" y="4206240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203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BA391-B8C2-449D-973F-2D68519A4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Total Time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94DBC5-2751-4709-8826-CAA29179CD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CHLAMG COMPLIANCE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4F312E-9758-4A20-88C1-B31E616B37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9DAA26E-A409-9EAA-4EF0-31278E4BD0AA}"/>
              </a:ext>
            </a:extLst>
          </p:cNvPr>
          <p:cNvSpPr txBox="1"/>
          <p:nvPr/>
        </p:nvSpPr>
        <p:spPr>
          <a:xfrm>
            <a:off x="578000" y="3591026"/>
            <a:ext cx="788430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92608" lvl="1" indent="0">
              <a:buNone/>
            </a:pPr>
            <a:r>
              <a:rPr lang="en-US" sz="1800" dirty="0"/>
              <a:t>Before visit: </a:t>
            </a:r>
            <a:r>
              <a:rPr lang="en-US" sz="1800" dirty="0">
                <a:solidFill>
                  <a:schemeClr val="accent2"/>
                </a:solidFill>
              </a:rPr>
              <a:t>10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accent2"/>
                </a:solidFill>
              </a:rPr>
              <a:t>minutes</a:t>
            </a:r>
            <a:r>
              <a:rPr lang="en-US" sz="1800" dirty="0"/>
              <a:t> reviewing </a:t>
            </a:r>
            <a:r>
              <a:rPr lang="en-US" dirty="0"/>
              <a:t>yesterday’s note and discussing the case with the nurse</a:t>
            </a:r>
            <a:endParaRPr lang="en-US" sz="1800" dirty="0"/>
          </a:p>
          <a:p>
            <a:pPr marL="292608" lvl="1" indent="0">
              <a:buNone/>
            </a:pPr>
            <a:r>
              <a:rPr lang="en-US" sz="1800" dirty="0"/>
              <a:t>During visit: </a:t>
            </a:r>
            <a:r>
              <a:rPr lang="en-US" dirty="0">
                <a:solidFill>
                  <a:schemeClr val="accent2"/>
                </a:solidFill>
              </a:rPr>
              <a:t>20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accent2"/>
                </a:solidFill>
              </a:rPr>
              <a:t>minutes</a:t>
            </a:r>
            <a:r>
              <a:rPr lang="en-US" sz="1800" dirty="0"/>
              <a:t> face-to-face with patient obtaining history and performing exam</a:t>
            </a:r>
            <a:endParaRPr lang="en-US" dirty="0"/>
          </a:p>
          <a:p>
            <a:pPr marL="292608" lvl="1" indent="0">
              <a:buNone/>
            </a:pPr>
            <a:r>
              <a:rPr lang="en-US" sz="1800" dirty="0"/>
              <a:t>After visit: </a:t>
            </a:r>
            <a:r>
              <a:rPr lang="en-US" dirty="0">
                <a:solidFill>
                  <a:schemeClr val="accent2"/>
                </a:solidFill>
              </a:rPr>
              <a:t>5</a:t>
            </a:r>
            <a:r>
              <a:rPr lang="en-US" sz="1800" dirty="0">
                <a:solidFill>
                  <a:schemeClr val="accent2"/>
                </a:solidFill>
              </a:rPr>
              <a:t> minutes </a:t>
            </a:r>
            <a:r>
              <a:rPr lang="en-US" sz="1800" dirty="0"/>
              <a:t>documenting </a:t>
            </a:r>
          </a:p>
          <a:p>
            <a:pPr marL="292608" lvl="1" indent="0">
              <a:buNone/>
            </a:pPr>
            <a:r>
              <a:rPr lang="en-US" sz="1800" dirty="0"/>
              <a:t>Total Time on the </a:t>
            </a:r>
            <a:r>
              <a:rPr lang="en-US" sz="1800" b="1" dirty="0"/>
              <a:t>date of the patient visit</a:t>
            </a:r>
            <a:r>
              <a:rPr lang="en-US" sz="1800" dirty="0"/>
              <a:t>: </a:t>
            </a:r>
            <a:r>
              <a:rPr lang="en-US" sz="1800" dirty="0">
                <a:solidFill>
                  <a:srgbClr val="92D050"/>
                </a:solidFill>
              </a:rPr>
              <a:t>35 minutes</a:t>
            </a:r>
            <a:endParaRPr lang="en-US" sz="1800" b="1" u="sng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B5679CD3-3D0F-AE63-FFDF-E348988C4F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913836"/>
              </p:ext>
            </p:extLst>
          </p:nvPr>
        </p:nvGraphicFramePr>
        <p:xfrm>
          <a:off x="980388" y="1397000"/>
          <a:ext cx="718322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1612">
                  <a:extLst>
                    <a:ext uri="{9D8B030D-6E8A-4147-A177-3AD203B41FA5}">
                      <a16:colId xmlns:a16="http://schemas.microsoft.com/office/drawing/2014/main" val="3533870170"/>
                    </a:ext>
                  </a:extLst>
                </a:gridCol>
                <a:gridCol w="3591612">
                  <a:extLst>
                    <a:ext uri="{9D8B030D-6E8A-4147-A177-3AD203B41FA5}">
                      <a16:colId xmlns:a16="http://schemas.microsoft.com/office/drawing/2014/main" val="107836120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/>
                        <a:t>Subsequent Hospital Visit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341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99231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25-34 min.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020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99232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35-49 min.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761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99233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50-64 min.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372169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/>
                        <a:t>Add 99418 to 99233 for services </a:t>
                      </a:r>
                      <a:r>
                        <a:rPr lang="en-US" u="sng" dirty="0"/>
                        <a:t>&gt;</a:t>
                      </a:r>
                      <a:r>
                        <a:rPr lang="en-US" u="none" dirty="0"/>
                        <a:t> 65 min.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901230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F163A12E-3C7F-4CFA-5E71-7BD81BAE1223}"/>
              </a:ext>
            </a:extLst>
          </p:cNvPr>
          <p:cNvSpPr/>
          <p:nvPr/>
        </p:nvSpPr>
        <p:spPr>
          <a:xfrm>
            <a:off x="980388" y="2177984"/>
            <a:ext cx="7183224" cy="292231"/>
          </a:xfrm>
          <a:prstGeom prst="rect">
            <a:avLst/>
          </a:prstGeom>
          <a:solidFill>
            <a:srgbClr val="FFFF00">
              <a:alpha val="20000"/>
            </a:srgb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3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D1278-C815-0DCF-6267-563FEF943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When should I bill based on time?</a:t>
            </a:r>
          </a:p>
        </p:txBody>
      </p:sp>
      <p:pic>
        <p:nvPicPr>
          <p:cNvPr id="8" name="Content Placeholder 7" descr="Wondering Max The Husky">
            <a:extLst>
              <a:ext uri="{FF2B5EF4-FFF2-40B4-BE49-F238E27FC236}">
                <a16:creationId xmlns:a16="http://schemas.microsoft.com/office/drawing/2014/main" id="{8B885CEB-EF8E-C4A0-7322-2409AE3B1BF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33961" y="2427099"/>
            <a:ext cx="2684801" cy="2684801"/>
          </a:xfrm>
        </p:spPr>
      </p:pic>
      <p:pic>
        <p:nvPicPr>
          <p:cNvPr id="10" name="Content Placeholder 9" descr="Clock with solid fill">
            <a:extLst>
              <a:ext uri="{FF2B5EF4-FFF2-40B4-BE49-F238E27FC236}">
                <a16:creationId xmlns:a16="http://schemas.microsoft.com/office/drawing/2014/main" id="{53E31D5E-5985-5A2B-EA3A-1778FD6F1FA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53087" y="1251751"/>
            <a:ext cx="1287263" cy="1287263"/>
          </a:xfr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6885B-DE45-B55C-58A5-40A53BC3D5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CHLAMG COMPLIANCE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80DEBF-2559-E02D-408A-B63EB9F77E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018FE6-4F94-D3CA-548F-47688F99080D}"/>
              </a:ext>
            </a:extLst>
          </p:cNvPr>
          <p:cNvSpPr txBox="1"/>
          <p:nvPr/>
        </p:nvSpPr>
        <p:spPr>
          <a:xfrm>
            <a:off x="3306239" y="1251751"/>
            <a:ext cx="477244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/>
              <a:t>Prolonged discussion with the patient/family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/>
              <a:t>Diagnostic results and/or impressions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/>
              <a:t>Prognosis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/>
              <a:t>Risk and benefits of treatment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/>
              <a:t>Education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/>
              <a:t>Extended time spent on records review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/>
              <a:t>Extended time spent on clinical activities off the unit/floor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FF0000"/>
                </a:solidFill>
              </a:rPr>
              <a:t>Counseling/coordination of care </a:t>
            </a:r>
            <a:r>
              <a:rPr lang="en-US" sz="2400" b="1" u="sng" dirty="0">
                <a:solidFill>
                  <a:srgbClr val="FF0000"/>
                </a:solidFill>
              </a:rPr>
              <a:t>does not</a:t>
            </a:r>
            <a:r>
              <a:rPr lang="en-US" sz="2400" dirty="0">
                <a:solidFill>
                  <a:srgbClr val="FF0000"/>
                </a:solidFill>
              </a:rPr>
              <a:t> have to exceed 50%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600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2479B-6D07-43EC-8071-4A3C38D0C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860" y="4574354"/>
            <a:ext cx="8229600" cy="1325563"/>
          </a:xfrm>
        </p:spPr>
        <p:txBody>
          <a:bodyPr/>
          <a:lstStyle/>
          <a:p>
            <a:br>
              <a:rPr lang="en-US" b="1" dirty="0">
                <a:solidFill>
                  <a:srgbClr val="004877"/>
                </a:solidFill>
              </a:rPr>
            </a:br>
            <a:r>
              <a:rPr lang="en-US" b="1" dirty="0">
                <a:solidFill>
                  <a:srgbClr val="004877"/>
                </a:solidFill>
              </a:rPr>
              <a:t>Medical Decision Making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544834-0C58-4FAE-A408-74E3DA97D9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CHLAMG COMPLIANCE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E3881F-D772-4200-AF38-A5A2B7B761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164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BA391-B8C2-449D-973F-2D68519A4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Medical Decision Making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46FB5-6FBC-4DEC-880D-3FFA88519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Determined based on the highest </a:t>
            </a:r>
            <a:r>
              <a:rPr lang="en-US" u="sng" dirty="0"/>
              <a:t>two of three elements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Number and complexity of problems addressed at the encounter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Amount and/or complexity of data to be reviewed and analyzed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Risk of complications and/or morbidity or mortality of patient management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94DBC5-2751-4709-8826-CAA29179CD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CHLAMG COMPLIANCE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4F312E-9758-4A20-88C1-B31E616B37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5060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BA391-B8C2-449D-973F-2D68519A4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97C8A"/>
                </a:solidFill>
              </a:rPr>
              <a:t>Problems Addressed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46FB5-6FBC-4DEC-880D-3FFA88519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Problems must be evaluated and/or treated at the encounter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Problems managed by others without additional assessment or care coordination do not count as problems addressed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Type of problem corresponds to an MDM level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Type of problem alone does not determine the MDM level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Problem addressed is the problem status on the date of the encounter, which may be different than on admission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94DBC5-2751-4709-8826-CAA29179CD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CHLAMG COMPLIANCE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4F312E-9758-4A20-88C1-B31E616B37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3054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7">
            <a:extLst>
              <a:ext uri="{FF2B5EF4-FFF2-40B4-BE49-F238E27FC236}">
                <a16:creationId xmlns:a16="http://schemas.microsoft.com/office/drawing/2014/main" id="{7804B731-74A4-2530-983A-9DC7EB8F8311}"/>
              </a:ext>
            </a:extLst>
          </p:cNvPr>
          <p:cNvGraphicFramePr>
            <a:graphicFrameLocks/>
          </p:cNvGraphicFramePr>
          <p:nvPr/>
        </p:nvGraphicFramePr>
        <p:xfrm>
          <a:off x="466928" y="262647"/>
          <a:ext cx="8093412" cy="6079787"/>
        </p:xfrm>
        <a:graphic>
          <a:graphicData uri="http://schemas.openxmlformats.org/drawingml/2006/table">
            <a:tbl>
              <a:tblPr/>
              <a:tblGrid>
                <a:gridCol w="802651">
                  <a:extLst>
                    <a:ext uri="{9D8B030D-6E8A-4147-A177-3AD203B41FA5}">
                      <a16:colId xmlns:a16="http://schemas.microsoft.com/office/drawing/2014/main" val="3980300523"/>
                    </a:ext>
                  </a:extLst>
                </a:gridCol>
                <a:gridCol w="7290761">
                  <a:extLst>
                    <a:ext uri="{9D8B030D-6E8A-4147-A177-3AD203B41FA5}">
                      <a16:colId xmlns:a16="http://schemas.microsoft.com/office/drawing/2014/main" val="3786094928"/>
                    </a:ext>
                  </a:extLst>
                </a:gridCol>
              </a:tblGrid>
              <a:tr h="3793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MDM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NUMBER &amp; COMPLEXITY OF PROBLEMS ADDRESSED AT THE ENCOUNTER (PROB)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882722"/>
                  </a:ext>
                </a:extLst>
              </a:tr>
              <a:tr h="5856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SF</a:t>
                      </a:r>
                    </a:p>
                  </a:txBody>
                  <a:tcPr marL="7620" marR="7620" marT="7620" marB="0" vert="wordArtVert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b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1 self-limited or minor problem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595668"/>
                  </a:ext>
                </a:extLst>
              </a:tr>
              <a:tr h="17390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LOW</a:t>
                      </a:r>
                    </a:p>
                  </a:txBody>
                  <a:tcPr marL="7620" marR="7620" marT="7620" marB="0" vert="wordArtVert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One of the following</a:t>
                      </a:r>
                      <a:b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2 or more self-limited or minor problems</a:t>
                      </a:r>
                      <a:b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1 stable, chronic illness</a:t>
                      </a:r>
                      <a:b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1 acute, uncomplicated illness or injury</a:t>
                      </a:r>
                      <a:b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1 stable, acute illness</a:t>
                      </a:r>
                      <a:b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1 acute, uncomplicated illness or injury requiring hospital inpatient level of care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75943"/>
                  </a:ext>
                </a:extLst>
              </a:tr>
              <a:tr h="22133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MODERATE</a:t>
                      </a:r>
                    </a:p>
                  </a:txBody>
                  <a:tcPr marL="7620" marR="7620" marT="7620" marB="0" vert="wordArtVert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 of the following</a:t>
                      </a:r>
                      <a:b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1 or more chronic illnesses w/exacerbation, progression, or side effects of</a:t>
                      </a:r>
                    </a:p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treatment</a:t>
                      </a:r>
                      <a:b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2 or more stable, chronic illnesses</a:t>
                      </a:r>
                      <a:b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1 undiagnosed new problem w/uncertain prognosis</a:t>
                      </a:r>
                      <a:b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1 acute illness w/systemic symptoms</a:t>
                      </a:r>
                      <a:b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1 acute, complicated injury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435695"/>
                  </a:ext>
                </a:extLst>
              </a:tr>
              <a:tr h="11623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HIGH</a:t>
                      </a:r>
                    </a:p>
                  </a:txBody>
                  <a:tcPr marL="7620" marR="7620" marT="7620" marB="0" vert="wordArtVert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 of the following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1 or more chronic illnesses w/severe exacerbation, progression or side effects of</a:t>
                      </a:r>
                    </a:p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treatment</a:t>
                      </a:r>
                      <a:b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1 acute or chronic illness or injury that poses a threat to life or bodily function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379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748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BA391-B8C2-449D-973F-2D68519A4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97C8A"/>
                </a:solidFill>
              </a:rPr>
              <a:t>Data Review and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46FB5-6FBC-4DEC-880D-3FFA88519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Level of data review is categorized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Unique test ordered/reviewed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X-ray of chest, x-ray of abdomen, US abdomen (3)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Metabolic panel, alcohol drug testing (2)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Pulse oximetry is not a test per CPT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External records review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Independent historian(s)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Independent interpretation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Discussion of management or test interpretation with external provider or other appropriate source (case manager, teacher)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94DBC5-2751-4709-8826-CAA29179CD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CHLAMG COMPLIANCE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4F312E-9758-4A20-88C1-B31E616B37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2279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4">
            <a:extLst>
              <a:ext uri="{FF2B5EF4-FFF2-40B4-BE49-F238E27FC236}">
                <a16:creationId xmlns:a16="http://schemas.microsoft.com/office/drawing/2014/main" id="{D5AC615E-032B-4669-1946-133045E916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2991610"/>
              </p:ext>
            </p:extLst>
          </p:nvPr>
        </p:nvGraphicFramePr>
        <p:xfrm>
          <a:off x="194553" y="130127"/>
          <a:ext cx="8735438" cy="6597745"/>
        </p:xfrm>
        <a:graphic>
          <a:graphicData uri="http://schemas.openxmlformats.org/drawingml/2006/table">
            <a:tbl>
              <a:tblPr/>
              <a:tblGrid>
                <a:gridCol w="375644">
                  <a:extLst>
                    <a:ext uri="{9D8B030D-6E8A-4147-A177-3AD203B41FA5}">
                      <a16:colId xmlns:a16="http://schemas.microsoft.com/office/drawing/2014/main" val="3688982416"/>
                    </a:ext>
                  </a:extLst>
                </a:gridCol>
                <a:gridCol w="8359794">
                  <a:extLst>
                    <a:ext uri="{9D8B030D-6E8A-4147-A177-3AD203B41FA5}">
                      <a16:colId xmlns:a16="http://schemas.microsoft.com/office/drawing/2014/main" val="438864861"/>
                    </a:ext>
                  </a:extLst>
                </a:gridCol>
              </a:tblGrid>
              <a:tr h="2370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MDM</a:t>
                      </a:r>
                    </a:p>
                  </a:txBody>
                  <a:tcPr marL="5218" marR="5218" marT="521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AMOUNT AND/OR COMPLEXITY OF DATA TO BE REVIEWED AND ANALYZED (DATA)</a:t>
                      </a:r>
                    </a:p>
                  </a:txBody>
                  <a:tcPr marL="5218" marR="5218" marT="52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083233"/>
                  </a:ext>
                </a:extLst>
              </a:tr>
              <a:tr h="3564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MIN</a:t>
                      </a:r>
                    </a:p>
                  </a:txBody>
                  <a:tcPr marL="5218" marR="5218" marT="5218" marB="0" vert="wordArtVert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MIN/NONE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</a:t>
                      </a:r>
                      <a:b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Minimal or none</a:t>
                      </a:r>
                    </a:p>
                  </a:txBody>
                  <a:tcPr marL="5218" marR="5218" marT="521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5FF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208439"/>
                  </a:ext>
                </a:extLst>
              </a:tr>
              <a:tr h="13751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LIMITED</a:t>
                      </a:r>
                    </a:p>
                  </a:txBody>
                  <a:tcPr marL="5218" marR="5218" marT="5218" marB="0" vert="wordArtVert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LTD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Must meet the requirements of at least </a:t>
                      </a:r>
                      <a:b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of the 2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categories</a:t>
                      </a:r>
                      <a:b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Category 1: </a:t>
                      </a:r>
                      <a:r>
                        <a:rPr lang="en-US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Any combination of </a:t>
                      </a:r>
                      <a:r>
                        <a:rPr lang="en-US" sz="1300" b="0" i="1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from the following </a:t>
                      </a:r>
                      <a:br>
                        <a:rPr lang="en-US" sz="1300" b="0" i="1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Review of prior external note(s) from each unique source</a:t>
                      </a:r>
                      <a:b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Review of result(s) of each unique test</a:t>
                      </a:r>
                      <a:b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Ordering of each unique test (do not count if reviewed at the same encounter)</a:t>
                      </a:r>
                      <a:b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Category 2: </a:t>
                      </a:r>
                      <a:r>
                        <a:rPr lang="en-US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Assessment requiring an independent historian</a:t>
                      </a:r>
                      <a:b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18" marR="5218" marT="5218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987361"/>
                  </a:ext>
                </a:extLst>
              </a:tr>
              <a:tr h="18820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MODERATE</a:t>
                      </a:r>
                    </a:p>
                  </a:txBody>
                  <a:tcPr marL="5218" marR="5218" marT="5218" marB="0" vert="wordArtVert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Must meet the requirements of at least </a:t>
                      </a:r>
                      <a:r>
                        <a:rPr lang="en-US" sz="13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of the 3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categories</a:t>
                      </a:r>
                      <a:b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Category 1: </a:t>
                      </a:r>
                      <a:r>
                        <a:rPr lang="en-US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Any combination of </a:t>
                      </a:r>
                      <a:r>
                        <a:rPr lang="en-US" sz="1300" b="0" i="1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from the following </a:t>
                      </a:r>
                      <a:br>
                        <a:rPr lang="en-US" sz="1300" b="0" i="1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Review of prior external note(s) from each unique source </a:t>
                      </a:r>
                      <a:b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Review of result(s) of each unique test</a:t>
                      </a:r>
                      <a:b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Ordering of each unique test (do not count if reviewed at the same encounter)</a:t>
                      </a:r>
                      <a:b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Assessment requiring an independent historian(s)</a:t>
                      </a:r>
                      <a:b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Category 2: </a:t>
                      </a:r>
                      <a:r>
                        <a:rPr lang="en-US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Independent interpretation of a test by another physician/other qualified health care practitioner (QHP) (not separately reported)</a:t>
                      </a:r>
                      <a:br>
                        <a:rPr lang="en-US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Category 3: </a:t>
                      </a:r>
                      <a:r>
                        <a:rPr lang="en-US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Discussion of management or test interpretation w/external physician/other QHP/appropriate source (not separately reported)</a:t>
                      </a:r>
                      <a:b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18" marR="5218" marT="5218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5FF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356792"/>
                  </a:ext>
                </a:extLst>
              </a:tr>
              <a:tr h="18886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EXTENSIVE</a:t>
                      </a:r>
                    </a:p>
                  </a:txBody>
                  <a:tcPr marL="5218" marR="5218" marT="5218" marB="0" vert="wordArtVert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EXT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Must meet the requirements of at least </a:t>
                      </a:r>
                      <a:r>
                        <a:rPr lang="en-US" sz="13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of the 3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categories</a:t>
                      </a:r>
                      <a:b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Category 1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en-US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Any combination of </a:t>
                      </a:r>
                      <a:r>
                        <a:rPr lang="en-US" sz="1300" b="0" i="1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from the following </a:t>
                      </a:r>
                      <a:b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Review of prior external note(s) from each unique source </a:t>
                      </a:r>
                      <a:b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Review of result(s) of each unique test</a:t>
                      </a:r>
                      <a:b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Ordering of each unique test (do not count if reviewed at the same encounter)</a:t>
                      </a:r>
                      <a:b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Assessment requiring an independent historian(s)</a:t>
                      </a:r>
                      <a:b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Category 2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en-US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Independent interpretation of a test by another physician/other qualified health care practitioner (QHP) (not separately reported)</a:t>
                      </a:r>
                      <a:b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Category 3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en-US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Discussion of management or test interpretation w/external physician/other QHP/appropriate source (not separately reported)</a:t>
                      </a:r>
                      <a:b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18" marR="5218" marT="5218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016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3507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BA391-B8C2-449D-973F-2D68519A4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97C8A"/>
                </a:solidFill>
              </a:rPr>
              <a:t>No double dipping!</a:t>
            </a:r>
          </a:p>
        </p:txBody>
      </p:sp>
      <p:pic>
        <p:nvPicPr>
          <p:cNvPr id="10" name="Content Placeholder 9" descr="Oops Gummy Monsters">
            <a:extLst>
              <a:ext uri="{FF2B5EF4-FFF2-40B4-BE49-F238E27FC236}">
                <a16:creationId xmlns:a16="http://schemas.microsoft.com/office/drawing/2014/main" id="{5176EA16-2EF6-1C6C-0DCF-94C87E3525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39759" y="1717595"/>
            <a:ext cx="3422809" cy="3422809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94DBC5-2751-4709-8826-CAA29179CD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CHLAMG COMPLIANCE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4F312E-9758-4A20-88C1-B31E616B37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65B86AC-0373-8A14-E0D9-0FEE8832841C}"/>
              </a:ext>
            </a:extLst>
          </p:cNvPr>
          <p:cNvSpPr txBox="1">
            <a:spLocks/>
          </p:cNvSpPr>
          <p:nvPr/>
        </p:nvSpPr>
        <p:spPr>
          <a:xfrm>
            <a:off x="3868366" y="1280160"/>
            <a:ext cx="4464104" cy="468460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Multiple results of the same unique test count once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Tests with overlapping elements are not unique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CBC w/differential incorporates CBC w/o differential, hemoglobin and platelet count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Tests ordered and reviewed at the encounter count once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Do not include separately billed interpretations in MDM 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65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05508" y="2561562"/>
            <a:ext cx="7932983" cy="173487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Compliance Program protects and advances the Mission of the CHLA Medical Group by </a:t>
            </a:r>
            <a:r>
              <a:rPr lang="en-US" b="1" dirty="0">
                <a:solidFill>
                  <a:srgbClr val="FFC000"/>
                </a:solidFill>
              </a:rPr>
              <a:t>detecting and preventing risks</a:t>
            </a:r>
            <a:r>
              <a:rPr lang="en-US" dirty="0"/>
              <a:t> that could impair its ability to create hope and build healthier futures.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DB4E4-28EB-8E4D-87F4-E4B93F1DED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CHLAMG COMPLIANCE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26829-D359-FB47-950B-7EF298A0D0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8687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BA391-B8C2-449D-973F-2D68519A4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97C8A"/>
                </a:solidFill>
              </a:rPr>
              <a:t>Patient Management Risk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46FB5-6FBC-4DEC-880D-3FFA88519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Risk of the management options at the encounter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Includes risk of options considered but not selected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Risk of management is not the same as risk from the condition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Document SDOH that significantly limits diagnosis or treatment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94DBC5-2751-4709-8826-CAA29179CD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CHLAMG COMPLIANCE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4F312E-9758-4A20-88C1-B31E616B37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3789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742780E-7D56-B0DB-A326-F2FE52E20131}"/>
              </a:ext>
            </a:extLst>
          </p:cNvPr>
          <p:cNvGraphicFramePr>
            <a:graphicFrameLocks noGrp="1"/>
          </p:cNvGraphicFramePr>
          <p:nvPr/>
        </p:nvGraphicFramePr>
        <p:xfrm>
          <a:off x="476656" y="408562"/>
          <a:ext cx="8093412" cy="6011723"/>
        </p:xfrm>
        <a:graphic>
          <a:graphicData uri="http://schemas.openxmlformats.org/drawingml/2006/table">
            <a:tbl>
              <a:tblPr/>
              <a:tblGrid>
                <a:gridCol w="521035">
                  <a:extLst>
                    <a:ext uri="{9D8B030D-6E8A-4147-A177-3AD203B41FA5}">
                      <a16:colId xmlns:a16="http://schemas.microsoft.com/office/drawing/2014/main" val="1742927025"/>
                    </a:ext>
                  </a:extLst>
                </a:gridCol>
                <a:gridCol w="7572377">
                  <a:extLst>
                    <a:ext uri="{9D8B030D-6E8A-4147-A177-3AD203B41FA5}">
                      <a16:colId xmlns:a16="http://schemas.microsoft.com/office/drawing/2014/main" val="779261747"/>
                    </a:ext>
                  </a:extLst>
                </a:gridCol>
              </a:tblGrid>
              <a:tr h="3403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MDM</a:t>
                      </a:r>
                    </a:p>
                  </a:txBody>
                  <a:tcPr marL="7410" marR="7410" marT="74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RISK OF COMPLICATIONS AND/OR MORBIDITY OR MORTALITY OF PATIENT MGMT.  (RISK)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437415"/>
                  </a:ext>
                </a:extLst>
              </a:tr>
              <a:tr h="9827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SF</a:t>
                      </a:r>
                    </a:p>
                  </a:txBody>
                  <a:tcPr marL="7410" marR="7410" marT="7410" marB="0" vert="wordArtVert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</a:t>
                      </a: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(examples only):</a:t>
                      </a:r>
                      <a:b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Fluids and rest </a:t>
                      </a:r>
                      <a:b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Diaper ointment</a:t>
                      </a:r>
                      <a:b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Superficial wound dressing</a:t>
                      </a:r>
                    </a:p>
                  </a:txBody>
                  <a:tcPr marL="7410" marR="7410" marT="741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62498"/>
                  </a:ext>
                </a:extLst>
              </a:tr>
              <a:tr h="9827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LOW</a:t>
                      </a:r>
                    </a:p>
                  </a:txBody>
                  <a:tcPr marL="7410" marR="7410" marT="7410" marB="0" vert="wordArtVert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(examples only):</a:t>
                      </a:r>
                      <a:b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Over-the-counter medication </a:t>
                      </a:r>
                      <a:b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Decision regarding minor surgery w/o identified patient or procedure risk factors</a:t>
                      </a:r>
                      <a:b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Physical, language, or occupational therapy</a:t>
                      </a:r>
                    </a:p>
                  </a:txBody>
                  <a:tcPr marL="7410" marR="7410" marT="741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897036"/>
                  </a:ext>
                </a:extLst>
              </a:tr>
              <a:tr h="19859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MODERATE</a:t>
                      </a:r>
                    </a:p>
                  </a:txBody>
                  <a:tcPr marL="7410" marR="7410" marT="7410" marB="0" vert="wordArtVert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</a:t>
                      </a: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</a:t>
                      </a:r>
                      <a:b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</a:t>
                      </a: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Prescription drug management</a:t>
                      </a:r>
                      <a:b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Decision regarding minor surgery w/identified patient or procedure risk factors</a:t>
                      </a:r>
                      <a:b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Decision regarding elective major surgery w/o identified patient or procedure risk factors</a:t>
                      </a:r>
                      <a:b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Diagnosis or treatment significantly limited by social determinants of health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0" marR="7410" marT="741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008868"/>
                  </a:ext>
                </a:extLst>
              </a:tr>
              <a:tr h="17198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HIGH</a:t>
                      </a:r>
                    </a:p>
                  </a:txBody>
                  <a:tcPr marL="7410" marR="7410" marT="7410" marB="0" vert="wordArtVert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Drug therapy requiring intensive monitoring for toxicity</a:t>
                      </a:r>
                      <a:b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Decision regarding elective major surgery with identified patient or procedure risk factors</a:t>
                      </a:r>
                      <a:b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Decision regarding emergency major surgery</a:t>
                      </a:r>
                      <a:b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Decision regarding hospitalization or escalation of hospital-level care</a:t>
                      </a:r>
                      <a:b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Decision not to resuscitate or to de-escalate care because of poor prognosis</a:t>
                      </a:r>
                      <a:b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Parenteral controlled substances</a:t>
                      </a:r>
                    </a:p>
                  </a:txBody>
                  <a:tcPr marL="7410" marR="7410" marT="741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805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59152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BA391-B8C2-449D-973F-2D68519A4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97C8A"/>
                </a:solidFill>
              </a:rPr>
              <a:t>MDM: Low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46FB5-6FBC-4DEC-880D-3FFA88519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167" y="1333500"/>
            <a:ext cx="8229600" cy="4191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94DBC5-2751-4709-8826-CAA29179CD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742210" y="6167393"/>
            <a:ext cx="6605461" cy="539719"/>
          </a:xfrm>
        </p:spPr>
        <p:txBody>
          <a:bodyPr/>
          <a:lstStyle/>
          <a:p>
            <a:r>
              <a:rPr lang="en-US" dirty="0"/>
              <a:t>CHLAMG COMPLIANCE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4F312E-9758-4A20-88C1-B31E616B37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22</a:t>
            </a:fld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829B1CC-F734-9ED5-AA51-AED878C7C6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489917"/>
              </p:ext>
            </p:extLst>
          </p:nvPr>
        </p:nvGraphicFramePr>
        <p:xfrm>
          <a:off x="244373" y="3196176"/>
          <a:ext cx="8229601" cy="2299364"/>
        </p:xfrm>
        <a:graphic>
          <a:graphicData uri="http://schemas.openxmlformats.org/drawingml/2006/table">
            <a:tbl>
              <a:tblPr/>
              <a:tblGrid>
                <a:gridCol w="345220">
                  <a:extLst>
                    <a:ext uri="{9D8B030D-6E8A-4147-A177-3AD203B41FA5}">
                      <a16:colId xmlns:a16="http://schemas.microsoft.com/office/drawing/2014/main" val="2227178786"/>
                    </a:ext>
                  </a:extLst>
                </a:gridCol>
                <a:gridCol w="2628127">
                  <a:extLst>
                    <a:ext uri="{9D8B030D-6E8A-4147-A177-3AD203B41FA5}">
                      <a16:colId xmlns:a16="http://schemas.microsoft.com/office/drawing/2014/main" val="318489794"/>
                    </a:ext>
                  </a:extLst>
                </a:gridCol>
                <a:gridCol w="2628127">
                  <a:extLst>
                    <a:ext uri="{9D8B030D-6E8A-4147-A177-3AD203B41FA5}">
                      <a16:colId xmlns:a16="http://schemas.microsoft.com/office/drawing/2014/main" val="3143198844"/>
                    </a:ext>
                  </a:extLst>
                </a:gridCol>
                <a:gridCol w="2628127">
                  <a:extLst>
                    <a:ext uri="{9D8B030D-6E8A-4147-A177-3AD203B41FA5}">
                      <a16:colId xmlns:a16="http://schemas.microsoft.com/office/drawing/2014/main" val="3375428268"/>
                    </a:ext>
                  </a:extLst>
                </a:gridCol>
              </a:tblGrid>
              <a:tr h="1180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MDM</a:t>
                      </a:r>
                    </a:p>
                  </a:txBody>
                  <a:tcPr marL="6682" marR="6682" marT="668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NUMBER &amp; COMPLEXITY OF PROBLEMS ADDRESSED AT THE ENCOUNTER (PROB)</a:t>
                      </a:r>
                    </a:p>
                  </a:txBody>
                  <a:tcPr marL="6682" marR="6682" marT="668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AMOUNT AND/OR COMPLEXITY OF DATA TO BE REVIEWED AND ANALYZED (DATA)</a:t>
                      </a:r>
                    </a:p>
                  </a:txBody>
                  <a:tcPr marL="6682" marR="6682" marT="668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RISK OF COMPLICATIONS AND/OR MORBIDITY OR MORTALITY OF PATIENT MGMT.  (RISK)</a:t>
                      </a:r>
                    </a:p>
                  </a:txBody>
                  <a:tcPr marL="6682" marR="6682" marT="668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083586"/>
                  </a:ext>
                </a:extLst>
              </a:tr>
              <a:tr h="192432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LOW</a:t>
                      </a:r>
                    </a:p>
                  </a:txBody>
                  <a:tcPr marL="6682" marR="6682" marT="6682" marB="0" vert="wordArtVert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One of the following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2 or more self-limited or minor problems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stable, chronic illness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1 acute, uncomplicated illness or injury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stable, acute illness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1 acute, uncomplicated illness or injury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requiring hospital inpatient level of care</a:t>
                      </a:r>
                    </a:p>
                  </a:txBody>
                  <a:tcPr marL="6682" marR="6682" marT="668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LTD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Must meet the requirements of at least </a:t>
                      </a:r>
                      <a:b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of the 2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categories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Category 1: </a:t>
                      </a:r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Any combination of </a:t>
                      </a:r>
                      <a:r>
                        <a:rPr lang="en-US" sz="1000" b="0" i="1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from the following </a:t>
                      </a:r>
                      <a:br>
                        <a:rPr lang="en-US" sz="1000" b="0" i="1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Review of prior external note(s) from each unique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source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Review of result(s) of each unique test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Ordering of each unique test (do not count if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reviewed at the same encounter)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Category 2: </a:t>
                      </a:r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Assessment requiring an independent historian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82" marR="6682" marT="668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5FF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(examples only):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Over-the-counter medication 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Removal of sutures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Physical, language, or occupational therapy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82" marR="6682" marT="668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466677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FCB393AD-6B77-5052-8F36-3D9FD30AB65A}"/>
              </a:ext>
            </a:extLst>
          </p:cNvPr>
          <p:cNvSpPr/>
          <p:nvPr/>
        </p:nvSpPr>
        <p:spPr>
          <a:xfrm>
            <a:off x="5850194" y="3677265"/>
            <a:ext cx="1681316" cy="13765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73FB860-CB24-2B84-ED1C-F94791C92186}"/>
              </a:ext>
            </a:extLst>
          </p:cNvPr>
          <p:cNvSpPr/>
          <p:nvPr/>
        </p:nvSpPr>
        <p:spPr>
          <a:xfrm>
            <a:off x="670026" y="4119716"/>
            <a:ext cx="1375084" cy="157316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31885F-5DFF-09C3-497E-478953406D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857" y="1019219"/>
            <a:ext cx="8032814" cy="36839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1462B36-776E-54D0-BD4E-53B946FCB6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857" y="1716206"/>
            <a:ext cx="2422516" cy="1115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2130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BA391-B8C2-449D-973F-2D68519A4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97C8A"/>
                </a:solidFill>
              </a:rPr>
              <a:t>MDM: Moderate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94DBC5-2751-4709-8826-CAA29179CD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CHLAMG COMPLIANCE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4F312E-9758-4A20-88C1-B31E616B37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23</a:t>
            </a:fld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AF93610-578D-F790-AF94-E86461DB3B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3019296"/>
              </p:ext>
            </p:extLst>
          </p:nvPr>
        </p:nvGraphicFramePr>
        <p:xfrm>
          <a:off x="233961" y="2504938"/>
          <a:ext cx="8229601" cy="3518564"/>
        </p:xfrm>
        <a:graphic>
          <a:graphicData uri="http://schemas.openxmlformats.org/drawingml/2006/table">
            <a:tbl>
              <a:tblPr/>
              <a:tblGrid>
                <a:gridCol w="345220">
                  <a:extLst>
                    <a:ext uri="{9D8B030D-6E8A-4147-A177-3AD203B41FA5}">
                      <a16:colId xmlns:a16="http://schemas.microsoft.com/office/drawing/2014/main" val="368195643"/>
                    </a:ext>
                  </a:extLst>
                </a:gridCol>
                <a:gridCol w="2628127">
                  <a:extLst>
                    <a:ext uri="{9D8B030D-6E8A-4147-A177-3AD203B41FA5}">
                      <a16:colId xmlns:a16="http://schemas.microsoft.com/office/drawing/2014/main" val="4239617220"/>
                    </a:ext>
                  </a:extLst>
                </a:gridCol>
                <a:gridCol w="2628127">
                  <a:extLst>
                    <a:ext uri="{9D8B030D-6E8A-4147-A177-3AD203B41FA5}">
                      <a16:colId xmlns:a16="http://schemas.microsoft.com/office/drawing/2014/main" val="2621510110"/>
                    </a:ext>
                  </a:extLst>
                </a:gridCol>
                <a:gridCol w="2628127">
                  <a:extLst>
                    <a:ext uri="{9D8B030D-6E8A-4147-A177-3AD203B41FA5}">
                      <a16:colId xmlns:a16="http://schemas.microsoft.com/office/drawing/2014/main" val="1916228653"/>
                    </a:ext>
                  </a:extLst>
                </a:gridCol>
              </a:tblGrid>
              <a:tr h="177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MDM</a:t>
                      </a:r>
                    </a:p>
                  </a:txBody>
                  <a:tcPr marL="6682" marR="6682" marT="668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NUMBER &amp; COMPLEXITY OF PROBLEMS ADDRESSED AT THE ENCOUNTER (PROB)</a:t>
                      </a:r>
                    </a:p>
                  </a:txBody>
                  <a:tcPr marL="6682" marR="6682" marT="668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AMOUNT AND/OR COMPLEXITY OF DATA TO BE REVIEWED AND ANALYZED (DATA)</a:t>
                      </a:r>
                    </a:p>
                  </a:txBody>
                  <a:tcPr marL="6682" marR="6682" marT="668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RISK OF COMPLICATIONS AND/OR MORBIDITY OR MORTALITY OF PATIENT MGMT.  (RISK)</a:t>
                      </a:r>
                    </a:p>
                  </a:txBody>
                  <a:tcPr marL="6682" marR="6682" marT="668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78602"/>
                  </a:ext>
                </a:extLst>
              </a:tr>
              <a:tr h="2565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MODERATE</a:t>
                      </a:r>
                    </a:p>
                  </a:txBody>
                  <a:tcPr marL="6682" marR="6682" marT="6682" marB="0" vert="wordArtVert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 of the following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1 or more chronic illnesses w/exacerbation, progression, or side effects of treatment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more stable, chronic illnesses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1 undiagnosed new problem w/uncertain </a:t>
                      </a:r>
                    </a:p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prognosis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1 acute illness w/systemic symptoms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1 acute, complicated injury</a:t>
                      </a:r>
                    </a:p>
                  </a:txBody>
                  <a:tcPr marL="6682" marR="6682" marT="668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Must meet the requirements of at least </a:t>
                      </a:r>
                      <a:r>
                        <a:rPr lang="en-US" sz="1000" b="1" i="0" u="sng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 of the 3</a:t>
                      </a:r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categories</a:t>
                      </a:r>
                    </a:p>
                    <a:p>
                      <a:pPr algn="l" fontAlgn="t"/>
                      <a:b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Category 1:</a:t>
                      </a:r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Any combination of </a:t>
                      </a:r>
                      <a:r>
                        <a:rPr lang="en-US" sz="1000" b="0" i="1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from the following </a:t>
                      </a:r>
                      <a:br>
                        <a:rPr lang="en-US" sz="1000" b="0" i="1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Review of prior external note(s) from each </a:t>
                      </a:r>
                    </a:p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unique source 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Review of result(s) of each unique test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Ordering of each unique test (do not count if </a:t>
                      </a:r>
                    </a:p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reviewed at the same encounter)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Assessment requiring an independent </a:t>
                      </a:r>
                    </a:p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historian(s)</a:t>
                      </a:r>
                    </a:p>
                    <a:p>
                      <a:pPr algn="l" fontAlgn="t"/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Category 2: </a:t>
                      </a:r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Independent interpretation of a test by another physician/other qualified health care practitioner (QHP) (not separately reported)</a:t>
                      </a:r>
                    </a:p>
                    <a:p>
                      <a:pPr algn="l" fontAlgn="t"/>
                      <a:b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Category 3</a:t>
                      </a:r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Discussion of management or test interpretation w/external physician/other QHP/appropriate source (not separately reported)</a:t>
                      </a:r>
                      <a:b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82" marR="6682" marT="668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5FF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</a:t>
                      </a:r>
                      <a:b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Prescription drug management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Decision regarding minor surgery w/identified  </a:t>
                      </a:r>
                    </a:p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patient or procedure risk factors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Decision regarding elective major surgery w/o</a:t>
                      </a:r>
                    </a:p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identified patient or procedure risk factors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Diagnosis or treatment significantly limited by </a:t>
                      </a:r>
                    </a:p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social determinants of health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82" marR="6682" marT="668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439925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C0A4A59F-AEBB-7029-AF72-618D9B85020C}"/>
              </a:ext>
            </a:extLst>
          </p:cNvPr>
          <p:cNvSpPr/>
          <p:nvPr/>
        </p:nvSpPr>
        <p:spPr>
          <a:xfrm>
            <a:off x="5833353" y="2977031"/>
            <a:ext cx="1832043" cy="16213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28A8086A-8F85-3CD5-6F39-01B76BCFE7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765" y="834498"/>
            <a:ext cx="4819048" cy="39047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F9766EA-7071-85E0-E79F-62805D942B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4617" y="582839"/>
            <a:ext cx="2937373" cy="1754485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3D6E5268-0CC5-6A3A-7513-8492682DC5F7}"/>
              </a:ext>
            </a:extLst>
          </p:cNvPr>
          <p:cNvSpPr/>
          <p:nvPr/>
        </p:nvSpPr>
        <p:spPr>
          <a:xfrm>
            <a:off x="560439" y="3293806"/>
            <a:ext cx="1956619" cy="135194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D9DDB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0317619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BA391-B8C2-449D-973F-2D68519A4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97C8A"/>
                </a:solidFill>
              </a:rPr>
              <a:t>MDM: High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94DBC5-2751-4709-8826-CAA29179CD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CHLAMG COMPLIANCE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4F312E-9758-4A20-88C1-B31E616B37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24</a:t>
            </a:fld>
            <a:endParaRPr lang="en-US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A51B4D9-A6F3-A1D0-F983-AF5A378741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946873"/>
              </p:ext>
            </p:extLst>
          </p:nvPr>
        </p:nvGraphicFramePr>
        <p:xfrm>
          <a:off x="233961" y="2533227"/>
          <a:ext cx="8229601" cy="3527803"/>
        </p:xfrm>
        <a:graphic>
          <a:graphicData uri="http://schemas.openxmlformats.org/drawingml/2006/table">
            <a:tbl>
              <a:tblPr/>
              <a:tblGrid>
                <a:gridCol w="345220">
                  <a:extLst>
                    <a:ext uri="{9D8B030D-6E8A-4147-A177-3AD203B41FA5}">
                      <a16:colId xmlns:a16="http://schemas.microsoft.com/office/drawing/2014/main" val="3716150541"/>
                    </a:ext>
                  </a:extLst>
                </a:gridCol>
                <a:gridCol w="2628127">
                  <a:extLst>
                    <a:ext uri="{9D8B030D-6E8A-4147-A177-3AD203B41FA5}">
                      <a16:colId xmlns:a16="http://schemas.microsoft.com/office/drawing/2014/main" val="1385669515"/>
                    </a:ext>
                  </a:extLst>
                </a:gridCol>
                <a:gridCol w="2628127">
                  <a:extLst>
                    <a:ext uri="{9D8B030D-6E8A-4147-A177-3AD203B41FA5}">
                      <a16:colId xmlns:a16="http://schemas.microsoft.com/office/drawing/2014/main" val="2994367999"/>
                    </a:ext>
                  </a:extLst>
                </a:gridCol>
                <a:gridCol w="2628127">
                  <a:extLst>
                    <a:ext uri="{9D8B030D-6E8A-4147-A177-3AD203B41FA5}">
                      <a16:colId xmlns:a16="http://schemas.microsoft.com/office/drawing/2014/main" val="228461678"/>
                    </a:ext>
                  </a:extLst>
                </a:gridCol>
              </a:tblGrid>
              <a:tr h="3207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MDM</a:t>
                      </a:r>
                    </a:p>
                  </a:txBody>
                  <a:tcPr marL="6682" marR="6682" marT="668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NUMBER &amp; COMPLEXITY OF PROBLEMS ADDRESSED AT THE ENCOUNTER (PROB)</a:t>
                      </a:r>
                    </a:p>
                  </a:txBody>
                  <a:tcPr marL="6682" marR="6682" marT="668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AMOUNT AND/OR COMPLEXITY OF DATA TO BE REVIEWED AND ANALYZED (DATA)</a:t>
                      </a:r>
                    </a:p>
                  </a:txBody>
                  <a:tcPr marL="6682" marR="6682" marT="668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RISK OF COMPLICATIONS AND/OR MORBIDITY OR MORTALITY OF PATIENT MGMT.  (RISK)</a:t>
                      </a:r>
                    </a:p>
                  </a:txBody>
                  <a:tcPr marL="6682" marR="6682" marT="668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607169"/>
                  </a:ext>
                </a:extLst>
              </a:tr>
              <a:tr h="2726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HIGH</a:t>
                      </a:r>
                    </a:p>
                  </a:txBody>
                  <a:tcPr marL="6682" marR="6682" marT="6682" marB="0" vert="wordArtVert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 of the following</a:t>
                      </a:r>
                      <a:b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1 or more chronic illnesses w/severe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exacerbation, progression or side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effects of treatment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acute or chronic illness or injury that</a:t>
                      </a:r>
                      <a:b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poses a threat to life or bodily function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82" marR="6682" marT="668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EXT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Must meet the requirements of at least </a:t>
                      </a:r>
                      <a:r>
                        <a:rPr lang="en-US" sz="1000" b="1" i="0" u="sng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 of the 3</a:t>
                      </a:r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categories</a:t>
                      </a:r>
                    </a:p>
                    <a:p>
                      <a:pPr algn="l" fontAlgn="t"/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Category 1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Any combination of </a:t>
                      </a:r>
                      <a:r>
                        <a:rPr lang="en-US" sz="1000" b="0" i="1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from the following 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Review of prior external note(s) from each</a:t>
                      </a:r>
                    </a:p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unique source 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Review of result(s) of each unique test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Ordering of each unique test (do not count if   </a:t>
                      </a:r>
                    </a:p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reviewed at the same encounter)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Assessment requiring an independent</a:t>
                      </a:r>
                    </a:p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historian(s)</a:t>
                      </a:r>
                    </a:p>
                    <a:p>
                      <a:pPr algn="l" fontAlgn="t"/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Category 2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Independent interpretation of a test by another physician/other qualified health care practitioner (QHP) (not separately reported)</a:t>
                      </a:r>
                    </a:p>
                    <a:p>
                      <a:pPr algn="l" fontAlgn="t"/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Category 3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Discussion of management or test interpretation w/external physician/other QHP/appropriate source (not separately reported)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82" marR="6682" marT="668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5FF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</a:t>
                      </a:r>
                      <a:b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Drug therapy requiring intensive monitoring for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toxicity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Decision regarding elective major surgery with</a:t>
                      </a:r>
                    </a:p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identified patient or procedure risk factors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Decision regarding emergency major surgery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Decision regarding hospitalization or escalation </a:t>
                      </a:r>
                    </a:p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of hospital-level care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Decision not to resuscitate or to de-escalate care </a:t>
                      </a:r>
                    </a:p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because of poor prognosis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Parenteral controlled substances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82" marR="6682" marT="668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353117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33034A7B-6E93-6F0A-CA4F-D9A3D919B604}"/>
              </a:ext>
            </a:extLst>
          </p:cNvPr>
          <p:cNvSpPr/>
          <p:nvPr/>
        </p:nvSpPr>
        <p:spPr>
          <a:xfrm>
            <a:off x="573433" y="3429000"/>
            <a:ext cx="2227634" cy="397393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5DF6748-ED74-512E-9597-ADB1473FFEB3}"/>
              </a:ext>
            </a:extLst>
          </p:cNvPr>
          <p:cNvSpPr/>
          <p:nvPr/>
        </p:nvSpPr>
        <p:spPr>
          <a:xfrm>
            <a:off x="5829297" y="3344874"/>
            <a:ext cx="2634265" cy="32101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47A218-FB3A-9F7A-1726-B22C3158DD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61" y="818841"/>
            <a:ext cx="7504762" cy="89523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D713B2E-8286-CF55-9ED8-E423042968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961" y="1697200"/>
            <a:ext cx="7295238" cy="32381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79844BB-5B9E-0D5A-2976-F0CC2E4A5C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3961" y="2033127"/>
            <a:ext cx="4152381" cy="3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3837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BA391-B8C2-449D-973F-2D68519A4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97C8A"/>
                </a:solidFill>
              </a:rPr>
              <a:t>Same Day Critical and Non-critical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46FB5-6FBC-4DEC-880D-3FFA88519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Codes should not be billed together frequently </a:t>
            </a:r>
            <a:r>
              <a:rPr lang="en-US" dirty="0">
                <a:solidFill>
                  <a:srgbClr val="FF0000"/>
                </a:solidFill>
              </a:rPr>
              <a:t>(exception, not the rule)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Documentation should clearly support that </a:t>
            </a:r>
            <a:r>
              <a:rPr lang="en-US" u="sng" dirty="0"/>
              <a:t>both</a:t>
            </a:r>
            <a:r>
              <a:rPr lang="en-US" dirty="0"/>
              <a:t> services were provided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Documentation for both services should not be combined into a single note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94DBC5-2751-4709-8826-CAA29179CD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CHLAMG COMPLIANCE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4F312E-9758-4A20-88C1-B31E616B37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1469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BA391-B8C2-449D-973F-2D68519A4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97C8A"/>
                </a:solidFill>
              </a:rPr>
              <a:t>When can I bill both?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46FB5-6FBC-4DEC-880D-3FFA88519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Service provided prior to the critical care service when the patient did not require critical care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Services were medically necessary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Services were separate and distinct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No duplicative elements from the critical care services provided later in the day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Append modifier 25 to the critical care service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94DBC5-2751-4709-8826-CAA29179CD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CHLAMG COMPLIANCE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4F312E-9758-4A20-88C1-B31E616B37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0935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BA391-B8C2-449D-973F-2D68519A4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97C8A"/>
                </a:solidFill>
              </a:rPr>
              <a:t>Rethink Documentation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46FB5-6FBC-4DEC-880D-3FFA88519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961" y="1366887"/>
            <a:ext cx="8229600" cy="459788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Document pertinent history and/or exam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Time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Document total time spent on clinical activities on the date of the patient visit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Support the amount of time spent in your documentation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Exclude time spent in separately billed procedures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MDM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Severity of the problem(s) addressed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Exacerbation and severe exacerbation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Acute uncomplicated, acute complicated, and acute w/systemic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Specificity of data ordered and reviewed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Each unique test ordered counts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Independent interpretation and discussion with external providers may increase level of complexity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Risk of the management options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Don’t forget SDOH – </a:t>
            </a:r>
            <a:r>
              <a:rPr lang="en-US" i="1" dirty="0"/>
              <a:t>must </a:t>
            </a:r>
            <a:r>
              <a:rPr lang="en-US" i="1" u="sng" dirty="0"/>
              <a:t>significantly</a:t>
            </a:r>
            <a:r>
              <a:rPr lang="en-US" i="1" dirty="0"/>
              <a:t> limit diagnosis and treatment</a:t>
            </a: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94DBC5-2751-4709-8826-CAA29179CD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CHLAMG COMPLIANCE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4F312E-9758-4A20-88C1-B31E616B37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530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BA391-B8C2-449D-973F-2D68519A4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97C8A"/>
                </a:solidFill>
              </a:rPr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46FB5-6FBC-4DEC-880D-3FFA88519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Contact us: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CHLAMGCompliance@chla.usc.edu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94DBC5-2751-4709-8826-CAA29179CD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CHLAMG COMPLIANCE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4F312E-9758-4A20-88C1-B31E616B37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8449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BA391-B8C2-449D-973F-2D68519A4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97C8A"/>
                </a:solidFill>
              </a:rPr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46FB5-6FBC-4DEC-880D-3FFA88519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CPT guidelines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hlinkClick r:id="rId3"/>
              </a:rPr>
              <a:t>https://www.ama-assn.org/system/files/2023-e-m-descriptors-guidelines.pdf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Social determinants of health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hlinkClick r:id="rId4"/>
              </a:rPr>
              <a:t>https://www.ncbi.nlm.nih.gov/pmc/articles/PMC7769291/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94DBC5-2751-4709-8826-CAA29179CD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CHLAMG COMPLIANCE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4F312E-9758-4A20-88C1-B31E616B37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336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2479B-6D07-43EC-8071-4A3C38D0C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4877"/>
                </a:solidFill>
              </a:rPr>
              <a:t>E/M Code Set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0DBE3-84DC-4A7B-BF99-AED0F5493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7013" indent="-227013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AMA’s CPT® code and guideline changes go into effect on January 1, 2023</a:t>
            </a:r>
          </a:p>
          <a:p>
            <a:pPr marL="227013" indent="-227013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/>
              <a:t>On that </a:t>
            </a:r>
            <a:r>
              <a:rPr lang="en-US" sz="2400" dirty="0"/>
              <a:t>date, E/M codes will be determined based on either total time spent on the date of the patient visit or medical decision making (MDM)</a:t>
            </a:r>
          </a:p>
          <a:p>
            <a:pPr marL="227013" indent="-227013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The clinician makes the decision which is more advantageous—not always as simple as it seems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544834-0C58-4FAE-A408-74E3DA97D9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CHLAMG COMPLIANCE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E3881F-D772-4200-AF38-A5A2B7B761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83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2479B-6D07-43EC-8071-4A3C38D0C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4877"/>
                </a:solidFill>
              </a:rPr>
              <a:t>Inpatient E/M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544834-0C58-4FAE-A408-74E3DA97D9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CHLAMG COMPLIANCE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E3881F-D772-4200-AF38-A5A2B7B761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EFEF5EA6-581F-5E16-36F8-E81A321A95C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7069" y="1917264"/>
          <a:ext cx="8051919" cy="30234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785908" imgH="3299517" progId="Excel.Sheet.12">
                  <p:embed/>
                </p:oleObj>
              </mc:Choice>
              <mc:Fallback>
                <p:oleObj name="Worksheet" r:id="rId2" imgW="8785908" imgH="3299517" progId="Excel.Shee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EFEF5EA6-581F-5E16-36F8-E81A321A95C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57069" y="1917264"/>
                        <a:ext cx="8051919" cy="30234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4690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2479B-6D07-43EC-8071-4A3C38D0C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4877"/>
                </a:solidFill>
              </a:rPr>
              <a:t>Significant Inpatient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0DBE3-84DC-4A7B-BF99-AED0F5493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27013" indent="-227013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Codes no longer determined based on key components</a:t>
            </a:r>
          </a:p>
          <a:p>
            <a:pPr marL="227013" indent="-227013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All time thresholds updated:</a:t>
            </a:r>
          </a:p>
          <a:p>
            <a:pPr marL="227013" indent="-227013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227013" indent="-227013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227013" indent="-227013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227013" indent="-227013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CPT 99251, 99356 and 99357 are deleted</a:t>
            </a:r>
          </a:p>
          <a:p>
            <a:pPr marL="227013" indent="-227013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Prolonged service reported with CPT 99418</a:t>
            </a:r>
          </a:p>
          <a:p>
            <a:pPr marL="227013" indent="-227013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&gt; 50% of time spent counseling/coordination care no longer applies</a:t>
            </a:r>
          </a:p>
          <a:p>
            <a:pPr marL="227013" indent="-227013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Initial Hospital Care </a:t>
            </a:r>
            <a:r>
              <a:rPr lang="en-US" sz="2400" b="1" dirty="0"/>
              <a:t>no longer limited </a:t>
            </a:r>
            <a:r>
              <a:rPr lang="en-US" sz="2400" dirty="0"/>
              <a:t>to the admitting physician</a:t>
            </a:r>
          </a:p>
          <a:p>
            <a:pPr marL="227013" indent="-227013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227013" indent="-227013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544834-0C58-4FAE-A408-74E3DA97D9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CHLAMG COMPLIANCE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E3881F-D772-4200-AF38-A5A2B7B761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585CE1DE-51FF-7DFB-FFF3-C504F83D48D7}"/>
              </a:ext>
            </a:extLst>
          </p:cNvPr>
          <p:cNvGraphicFramePr>
            <a:graphicFrameLocks noGrp="1"/>
          </p:cNvGraphicFramePr>
          <p:nvPr/>
        </p:nvGraphicFramePr>
        <p:xfrm>
          <a:off x="522373" y="2546555"/>
          <a:ext cx="7589240" cy="127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7310">
                  <a:extLst>
                    <a:ext uri="{9D8B030D-6E8A-4147-A177-3AD203B41FA5}">
                      <a16:colId xmlns:a16="http://schemas.microsoft.com/office/drawing/2014/main" val="1936656380"/>
                    </a:ext>
                  </a:extLst>
                </a:gridCol>
                <a:gridCol w="1897310">
                  <a:extLst>
                    <a:ext uri="{9D8B030D-6E8A-4147-A177-3AD203B41FA5}">
                      <a16:colId xmlns:a16="http://schemas.microsoft.com/office/drawing/2014/main" val="4103470137"/>
                    </a:ext>
                  </a:extLst>
                </a:gridCol>
                <a:gridCol w="1897310">
                  <a:extLst>
                    <a:ext uri="{9D8B030D-6E8A-4147-A177-3AD203B41FA5}">
                      <a16:colId xmlns:a16="http://schemas.microsoft.com/office/drawing/2014/main" val="2430289898"/>
                    </a:ext>
                  </a:extLst>
                </a:gridCol>
                <a:gridCol w="1897310">
                  <a:extLst>
                    <a:ext uri="{9D8B030D-6E8A-4147-A177-3AD203B41FA5}">
                      <a16:colId xmlns:a16="http://schemas.microsoft.com/office/drawing/2014/main" val="1898153887"/>
                    </a:ext>
                  </a:extLst>
                </a:gridCol>
              </a:tblGrid>
              <a:tr h="3176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Current: Time &gt;50% 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sng" dirty="0"/>
                        <a:t>CPT 2023: Total 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314830"/>
                  </a:ext>
                </a:extLst>
              </a:tr>
              <a:tr h="3176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Initial Hospital 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99221-99223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30-70  min.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trike="noStrike" dirty="0">
                          <a:effectLst/>
                        </a:rPr>
                        <a:t>40-89 min.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030105"/>
                  </a:ext>
                </a:extLst>
              </a:tr>
              <a:tr h="3176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Subs. Hospital 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99231-99233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15-35 min.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25-64 min.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764347"/>
                  </a:ext>
                </a:extLst>
              </a:tr>
              <a:tr h="3176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Consultation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99252-99255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20-110 min.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35-94 min.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6723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454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BA391-B8C2-449D-973F-2D68519A4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History and Exam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46FB5-6FBC-4DEC-880D-3FFA88519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Document a medically appropriate history and/or exam for all E/M services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Supports medical necessity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Does not factor in code selection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Treating physician/QHP determines what is appropriate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94DBC5-2751-4709-8826-CAA29179CD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CHLAMG COMPLIANCE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4F312E-9758-4A20-88C1-B31E616B37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816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2479B-6D07-43EC-8071-4A3C38D0C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860" y="4574354"/>
            <a:ext cx="8229600" cy="1325563"/>
          </a:xfrm>
        </p:spPr>
        <p:txBody>
          <a:bodyPr/>
          <a:lstStyle/>
          <a:p>
            <a:br>
              <a:rPr lang="en-US" b="1" dirty="0">
                <a:solidFill>
                  <a:srgbClr val="004877"/>
                </a:solidFill>
              </a:rPr>
            </a:br>
            <a:r>
              <a:rPr lang="en-US" b="1" dirty="0">
                <a:solidFill>
                  <a:srgbClr val="004877"/>
                </a:solidFill>
              </a:rPr>
              <a:t>Total Time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544834-0C58-4FAE-A408-74E3DA97D9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CHLAMG COMPLIANCE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E3881F-D772-4200-AF38-A5A2B7B761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877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BA391-B8C2-449D-973F-2D68519A4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Total Time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46FB5-6FBC-4DEC-880D-3FFA88519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en-US" dirty="0"/>
              <a:t>Both face-to-face </a:t>
            </a:r>
            <a:r>
              <a:rPr lang="en-US" u="sng" dirty="0"/>
              <a:t>and</a:t>
            </a:r>
            <a:r>
              <a:rPr lang="en-US" dirty="0"/>
              <a:t> non-face-to-face time spent by the provider on the </a:t>
            </a:r>
            <a:r>
              <a:rPr lang="en-US" u="sng" dirty="0"/>
              <a:t>date of service </a:t>
            </a:r>
            <a:r>
              <a:rPr lang="en-US" dirty="0"/>
              <a:t>may be included in the time calculation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/>
              <a:t>Documentation should support the extent of the service provided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/>
              <a:t>Prolonged service code 99418 is billed in 15-minute increments and may only billed with the highest level code in each category (99223, 99233, etc.)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u="sng" dirty="0"/>
              <a:t>Exclude</a:t>
            </a:r>
            <a:r>
              <a:rPr lang="en-US" dirty="0"/>
              <a:t> time spent providing separately billed services</a:t>
            </a:r>
          </a:p>
          <a:p>
            <a:pPr lvl="0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94DBC5-2751-4709-8826-CAA29179CD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CHLAMG COMPLIANCE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4F312E-9758-4A20-88C1-B31E616B37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324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BA391-B8C2-449D-973F-2D68519A4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Total Time – APP Shared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46FB5-6FBC-4DEC-880D-3FFA88519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en-US" dirty="0"/>
              <a:t>Applies to APPs enrolled to bill on behalf of the Medical Group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/>
              <a:t>Physician and APP jointly provide the face-to-face and non-face-to-face work related to the visit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/>
              <a:t>Time personally spent by the physician and APP assessing and managing the patient are summed to define total time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/>
              <a:t>Only distinct (non-overlapping) time may be summed</a:t>
            </a:r>
          </a:p>
          <a:p>
            <a:pPr lvl="0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94DBC5-2751-4709-8826-CAA29179CD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CHLAMG COMPLIANCE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4F312E-9758-4A20-88C1-B31E616B37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472AE-FF42-7F4F-86F0-AC4622453C8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710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HLA Color Palette">
      <a:dk1>
        <a:srgbClr val="000000"/>
      </a:dk1>
      <a:lt1>
        <a:srgbClr val="FFFFFF"/>
      </a:lt1>
      <a:dk2>
        <a:srgbClr val="005A97"/>
      </a:dk2>
      <a:lt2>
        <a:srgbClr val="EEECE1"/>
      </a:lt2>
      <a:accent1>
        <a:srgbClr val="00B4ED"/>
      </a:accent1>
      <a:accent2>
        <a:srgbClr val="5BBA4B"/>
      </a:accent2>
      <a:accent3>
        <a:srgbClr val="74388B"/>
      </a:accent3>
      <a:accent4>
        <a:srgbClr val="EE2C3C"/>
      </a:accent4>
      <a:accent5>
        <a:srgbClr val="00A9BF"/>
      </a:accent5>
      <a:accent6>
        <a:srgbClr val="F68B1F"/>
      </a:accent6>
      <a:hlink>
        <a:srgbClr val="00B4ED"/>
      </a:hlink>
      <a:folHlink>
        <a:srgbClr val="005A97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8587</TotalTime>
  <Words>2673</Words>
  <Application>Microsoft Office PowerPoint</Application>
  <PresentationFormat>On-screen Show (4:3)</PresentationFormat>
  <Paragraphs>294</Paragraphs>
  <Slides>29</Slides>
  <Notes>20</Notes>
  <HiddenSlides>1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Calibri</vt:lpstr>
      <vt:lpstr>Calibri Light</vt:lpstr>
      <vt:lpstr>Wingdings</vt:lpstr>
      <vt:lpstr>Office Theme</vt:lpstr>
      <vt:lpstr>Office Theme</vt:lpstr>
      <vt:lpstr>Worksheet</vt:lpstr>
      <vt:lpstr>CPT 2023 Changes Hospital Medicine</vt:lpstr>
      <vt:lpstr>PowerPoint Presentation</vt:lpstr>
      <vt:lpstr>E/M Code Set Changes</vt:lpstr>
      <vt:lpstr>Inpatient E/M </vt:lpstr>
      <vt:lpstr>Significant Inpatient Changes</vt:lpstr>
      <vt:lpstr>History and Exam</vt:lpstr>
      <vt:lpstr> Total Time</vt:lpstr>
      <vt:lpstr>Total Time </vt:lpstr>
      <vt:lpstr>Total Time – APP Shared Service</vt:lpstr>
      <vt:lpstr>Total Time</vt:lpstr>
      <vt:lpstr>Total Time</vt:lpstr>
      <vt:lpstr>When should I bill based on time?</vt:lpstr>
      <vt:lpstr> Medical Decision Making</vt:lpstr>
      <vt:lpstr>Medical Decision Making</vt:lpstr>
      <vt:lpstr>Problems Addressed</vt:lpstr>
      <vt:lpstr>PowerPoint Presentation</vt:lpstr>
      <vt:lpstr>Data Review and Analysis</vt:lpstr>
      <vt:lpstr>PowerPoint Presentation</vt:lpstr>
      <vt:lpstr>No double dipping!</vt:lpstr>
      <vt:lpstr>Patient Management Risk</vt:lpstr>
      <vt:lpstr>PowerPoint Presentation</vt:lpstr>
      <vt:lpstr>MDM: Low </vt:lpstr>
      <vt:lpstr>MDM: Moderate </vt:lpstr>
      <vt:lpstr>MDM: High</vt:lpstr>
      <vt:lpstr>Same Day Critical and Non-critical</vt:lpstr>
      <vt:lpstr>When can I bill both?</vt:lpstr>
      <vt:lpstr>Rethink Documentation </vt:lpstr>
      <vt:lpstr>Questions</vt:lpstr>
      <vt:lpstr>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Sakai, Joyce</cp:lastModifiedBy>
  <cp:revision>166</cp:revision>
  <cp:lastPrinted>2022-08-25T21:23:06Z</cp:lastPrinted>
  <dcterms:created xsi:type="dcterms:W3CDTF">2020-03-07T01:54:43Z</dcterms:created>
  <dcterms:modified xsi:type="dcterms:W3CDTF">2022-10-21T14:06:27Z</dcterms:modified>
</cp:coreProperties>
</file>