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62" r:id="rId5"/>
    <p:sldId id="293" r:id="rId6"/>
    <p:sldId id="299" r:id="rId7"/>
    <p:sldId id="281" r:id="rId8"/>
    <p:sldId id="306" r:id="rId9"/>
    <p:sldId id="292" r:id="rId10"/>
    <p:sldId id="266" r:id="rId11"/>
    <p:sldId id="454" r:id="rId12"/>
    <p:sldId id="294" r:id="rId13"/>
    <p:sldId id="455" r:id="rId14"/>
    <p:sldId id="443" r:id="rId15"/>
    <p:sldId id="442" r:id="rId16"/>
    <p:sldId id="440" r:id="rId17"/>
    <p:sldId id="444" r:id="rId18"/>
    <p:sldId id="446" r:id="rId19"/>
    <p:sldId id="445" r:id="rId20"/>
    <p:sldId id="291" r:id="rId21"/>
    <p:sldId id="295" r:id="rId22"/>
    <p:sldId id="449" r:id="rId23"/>
    <p:sldId id="296" r:id="rId24"/>
    <p:sldId id="448" r:id="rId25"/>
    <p:sldId id="297" r:id="rId26"/>
    <p:sldId id="298" r:id="rId27"/>
    <p:sldId id="451" r:id="rId28"/>
    <p:sldId id="450" r:id="rId29"/>
    <p:sldId id="280" r:id="rId30"/>
    <p:sldId id="452" r:id="rId31"/>
    <p:sldId id="453" r:id="rId32"/>
    <p:sldId id="287" r:id="rId33"/>
    <p:sldId id="283" r:id="rId34"/>
    <p:sldId id="271" r:id="rId35"/>
    <p:sldId id="303" r:id="rId36"/>
    <p:sldId id="300" r:id="rId37"/>
    <p:sldId id="302" r:id="rId38"/>
    <p:sldId id="439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sell, Christopher" initials="RC" lastIdx="3" clrIdx="0">
    <p:extLst>
      <p:ext uri="{19B8F6BF-5375-455C-9EA6-DF929625EA0E}">
        <p15:presenceInfo xmlns:p15="http://schemas.microsoft.com/office/powerpoint/2012/main" userId="S::crussell@chla.usc.edu::a35a357a-6b3b-43da-a415-de113c43f0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7"/>
    <a:srgbClr val="005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6"/>
    <p:restoredTop sz="94719"/>
  </p:normalViewPr>
  <p:slideViewPr>
    <p:cSldViewPr snapToGrid="0" snapToObjects="1">
      <p:cViewPr varScale="1">
        <p:scale>
          <a:sx n="198" d="100"/>
          <a:sy n="198" d="100"/>
        </p:scale>
        <p:origin x="102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1350D-D5AA-6D43-8325-001210E014FA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86EE3-4FE7-3843-A184-6EB5E0D67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05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C1FA6-2DE8-644A-8744-85312E87A84F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FFF28-5850-824A-9209-AE4510BFF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41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0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2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Explain dot phrase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0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C42E63-CFD2-EF42-A373-BECDD78E91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5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Updating problem list</a:t>
            </a:r>
          </a:p>
          <a:p>
            <a:r>
              <a:rPr lang="en-US"/>
              <a:t>Copy/paste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FFF28-5850-824A-9209-AE4510BFF9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1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9B0AE439-B04E-A94D-A03D-6F7C6C886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2564" y="3058784"/>
            <a:ext cx="8214236" cy="1143000"/>
          </a:xfrm>
        </p:spPr>
        <p:txBody>
          <a:bodyPr/>
          <a:lstStyle>
            <a:lvl1pPr algn="ctr">
              <a:defRPr sz="3600">
                <a:solidFill>
                  <a:srgbClr val="005A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8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88243" y="22005"/>
            <a:ext cx="65931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84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967" y="368354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>
                <a:solidFill>
                  <a:srgbClr val="005A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967" y="2558407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005A97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9B0AE439-B04E-A94D-A03D-6F7C6C8864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1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9B0AE439-B04E-A94D-A03D-6F7C6C8864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88243" y="22005"/>
            <a:ext cx="65931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13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9B0AE439-B04E-A94D-A03D-6F7C6C8864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7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0AE439-B04E-A94D-A03D-6F7C6C8864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8243" y="22005"/>
            <a:ext cx="65931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B0AE439-B04E-A94D-A03D-6F7C6C8864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5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8" r:id="rId6"/>
  </p:sldLayoutIdLst>
  <p:hf hdr="0" ftr="0" dt="0"/>
  <p:txStyles>
    <p:titleStyle>
      <a:lvl1pPr algn="r" defTabSz="342900" rtl="0" eaLnBrk="1" latinLnBrk="0" hangingPunct="1">
        <a:spcBef>
          <a:spcPct val="0"/>
        </a:spcBef>
        <a:buNone/>
        <a:defRPr sz="2700" kern="1200">
          <a:solidFill>
            <a:srgbClr val="005A9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31" y="1308355"/>
            <a:ext cx="2876369" cy="11323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9901" y="2702820"/>
            <a:ext cx="8594746" cy="1058518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rgbClr val="005A97"/>
                </a:solidFill>
              </a:rPr>
              <a:t>Critical Care BILLING</a:t>
            </a:r>
            <a:br>
              <a:rPr lang="en-US" sz="3600" dirty="0">
                <a:solidFill>
                  <a:srgbClr val="005A97"/>
                </a:solidFill>
              </a:rPr>
            </a:br>
            <a:endParaRPr lang="en-US" sz="3600" dirty="0">
              <a:solidFill>
                <a:srgbClr val="005A97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19901" y="4023477"/>
            <a:ext cx="8594746" cy="724512"/>
          </a:xfrm>
          <a:prstGeom prst="rect">
            <a:avLst/>
          </a:prstGeom>
        </p:spPr>
        <p:txBody>
          <a:bodyPr anchor="b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5A97"/>
                </a:solidFill>
              </a:rPr>
              <a:t>Grant Christman, MD, MACM, FAAP</a:t>
            </a:r>
          </a:p>
          <a:p>
            <a:pPr algn="ctr"/>
            <a:r>
              <a:rPr lang="en-US" dirty="0">
                <a:solidFill>
                  <a:srgbClr val="005A97"/>
                </a:solidFill>
              </a:rPr>
              <a:t>September 6, 2023</a:t>
            </a:r>
          </a:p>
        </p:txBody>
      </p:sp>
    </p:spTree>
    <p:extLst>
      <p:ext uri="{BB962C8B-B14F-4D97-AF65-F5344CB8AC3E}">
        <p14:creationId xmlns:p14="http://schemas.microsoft.com/office/powerpoint/2010/main" val="2498479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4DA3-5BDB-4A4F-A956-B867699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24267-9015-4A77-BD9C-6654DA9B7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38C5CD5D-20B3-460D-99BE-07BCEDC8C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01" y="879255"/>
            <a:ext cx="4455344" cy="1299597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FA7BFB39-0820-47BD-AFEA-928BD98AA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211" y="2250210"/>
            <a:ext cx="4547124" cy="18174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D9421D-9658-4B70-9046-E7DD11B4873D}"/>
              </a:ext>
            </a:extLst>
          </p:cNvPr>
          <p:cNvSpPr/>
          <p:nvPr/>
        </p:nvSpPr>
        <p:spPr>
          <a:xfrm>
            <a:off x="957192" y="2701639"/>
            <a:ext cx="1383451" cy="754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Per Diem Critical Care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CD5E2D-C95F-458C-BA33-1CC796CA64AA}"/>
              </a:ext>
            </a:extLst>
          </p:cNvPr>
          <p:cNvSpPr/>
          <p:nvPr/>
        </p:nvSpPr>
        <p:spPr>
          <a:xfrm>
            <a:off x="957192" y="1269250"/>
            <a:ext cx="1332576" cy="754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Time-based Critical Care</a:t>
            </a:r>
          </a:p>
        </p:txBody>
      </p:sp>
    </p:spTree>
    <p:extLst>
      <p:ext uri="{BB962C8B-B14F-4D97-AF65-F5344CB8AC3E}">
        <p14:creationId xmlns:p14="http://schemas.microsoft.com/office/powerpoint/2010/main" val="339271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22CE69-05A3-7D4F-B8E7-AE7A25515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29 days to 5 years</a:t>
            </a:r>
          </a:p>
          <a:p>
            <a:r>
              <a:rPr lang="en-US" dirty="0"/>
              <a:t>You are the primary service (Team 6)</a:t>
            </a:r>
          </a:p>
          <a:p>
            <a:r>
              <a:rPr lang="en-US" dirty="0"/>
              <a:t>No transfer to or from ICU</a:t>
            </a:r>
          </a:p>
          <a:p>
            <a:r>
              <a:rPr lang="en-US" dirty="0"/>
              <a:t>No one else billed per diem</a:t>
            </a:r>
          </a:p>
          <a:p>
            <a:r>
              <a:rPr lang="en-US" dirty="0"/>
              <a:t>Document time!!!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542C5D-C869-574F-A388-3304C2D0C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90874D-249A-8244-8EAE-A20B2E24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082" y="22005"/>
            <a:ext cx="7024311" cy="857250"/>
          </a:xfrm>
        </p:spPr>
        <p:txBody>
          <a:bodyPr/>
          <a:lstStyle/>
          <a:p>
            <a:r>
              <a:rPr lang="en-US" dirty="0"/>
              <a:t>Per Diem Critical Care Billing Requirements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CDB3F1-2998-C24B-BDA1-96342178A8CB}"/>
              </a:ext>
            </a:extLst>
          </p:cNvPr>
          <p:cNvSpPr/>
          <p:nvPr/>
        </p:nvSpPr>
        <p:spPr>
          <a:xfrm>
            <a:off x="4975412" y="2571750"/>
            <a:ext cx="3469341" cy="2109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 Diem Pearl: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Initial visit = 1st time patient has received CC during this hospitalization</a:t>
            </a:r>
          </a:p>
        </p:txBody>
      </p:sp>
    </p:spTree>
    <p:extLst>
      <p:ext uri="{BB962C8B-B14F-4D97-AF65-F5344CB8AC3E}">
        <p14:creationId xmlns:p14="http://schemas.microsoft.com/office/powerpoint/2010/main" val="355516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F86C71-E6A9-004D-A8E3-4690335BA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 that the patient is </a:t>
            </a:r>
            <a:r>
              <a:rPr lang="en-US" b="1" dirty="0"/>
              <a:t>critically ill</a:t>
            </a:r>
          </a:p>
          <a:p>
            <a:r>
              <a:rPr lang="en-US" dirty="0"/>
              <a:t>Identify </a:t>
            </a:r>
            <a:r>
              <a:rPr lang="en-US" b="1" dirty="0"/>
              <a:t>failing organ system</a:t>
            </a:r>
          </a:p>
          <a:p>
            <a:r>
              <a:rPr lang="en-US" dirty="0"/>
              <a:t>Identify critical care </a:t>
            </a:r>
            <a:r>
              <a:rPr lang="en-US" b="1" dirty="0"/>
              <a:t>interventions </a:t>
            </a:r>
            <a:r>
              <a:rPr lang="en-US" dirty="0"/>
              <a:t>provided</a:t>
            </a:r>
          </a:p>
          <a:p>
            <a:pPr lvl="1"/>
            <a:r>
              <a:rPr lang="en-US" dirty="0"/>
              <a:t>In person, on floor or at bedside</a:t>
            </a:r>
          </a:p>
          <a:p>
            <a:r>
              <a:rPr lang="en-US" dirty="0"/>
              <a:t>Document exact </a:t>
            </a:r>
            <a:r>
              <a:rPr lang="en-US" b="1" dirty="0"/>
              <a:t>time</a:t>
            </a:r>
            <a:r>
              <a:rPr lang="en-US" dirty="0"/>
              <a:t> spent (minutes)</a:t>
            </a:r>
          </a:p>
          <a:p>
            <a:r>
              <a:rPr lang="en-US" dirty="0"/>
              <a:t>Brief description of HPI/event and plan of care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D3E38-B458-1145-AB86-E9F786AC0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C10980-4F19-A84A-8871-326C4667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082" y="22005"/>
            <a:ext cx="7024311" cy="857250"/>
          </a:xfrm>
        </p:spPr>
        <p:txBody>
          <a:bodyPr/>
          <a:lstStyle/>
          <a:p>
            <a:r>
              <a:rPr lang="en-US" dirty="0"/>
              <a:t>Critical Care Documentation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1940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BB9DFC-B27F-BE4D-92EF-B5AE8C5DD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6-month-old female with biliary atresia s/p Kasai, intussusception s/p surgical correction transferred to CHLA (Hospitalist H) to evaluate for liver transplant. </a:t>
            </a:r>
          </a:p>
          <a:p>
            <a:r>
              <a:rPr lang="en-US" dirty="0"/>
              <a:t>ESLD with PELD score of 35</a:t>
            </a:r>
          </a:p>
          <a:p>
            <a:r>
              <a:rPr lang="en-US" dirty="0"/>
              <a:t>Febrile and tachycardic</a:t>
            </a:r>
          </a:p>
          <a:p>
            <a:r>
              <a:rPr lang="en-US" dirty="0"/>
              <a:t>Being initiated on treatment for concern of spontaneous peritonitis versus central line infection with Zosyn</a:t>
            </a:r>
          </a:p>
          <a:p>
            <a:r>
              <a:rPr lang="en-US" dirty="0"/>
              <a:t>Progressive protein-calorie malnutrition, plan to initiate TPN to optimize her nutritional status.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01360C-1CE9-7B4F-B2A4-1E9B1430F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00B705-6D3C-DA4A-8F90-4143C9ED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Example: Identify System Failures</a:t>
            </a:r>
          </a:p>
        </p:txBody>
      </p:sp>
    </p:spTree>
    <p:extLst>
      <p:ext uri="{BB962C8B-B14F-4D97-AF65-F5344CB8AC3E}">
        <p14:creationId xmlns:p14="http://schemas.microsoft.com/office/powerpoint/2010/main" val="350914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BB9DFC-B27F-BE4D-92EF-B5AE8C5DD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6-month-old female with biliary atresia s/p Kasai, intussusception s/p surgical correction transferred to CHLA (Hospitalist H) to evaluate for liver transplant. </a:t>
            </a:r>
          </a:p>
          <a:p>
            <a:r>
              <a:rPr lang="en-US" dirty="0"/>
              <a:t>ESLD with PELD score of 35</a:t>
            </a:r>
          </a:p>
          <a:p>
            <a:r>
              <a:rPr lang="en-US" dirty="0"/>
              <a:t>Febrile and tachycardic</a:t>
            </a:r>
          </a:p>
          <a:p>
            <a:r>
              <a:rPr lang="en-US" dirty="0"/>
              <a:t>Being initiated on treatment for concern of spontaneous peritonitis versus central line infection with Zosyn</a:t>
            </a:r>
          </a:p>
          <a:p>
            <a:r>
              <a:rPr lang="en-US" dirty="0"/>
              <a:t>Progressive protein-calorie malnutrition, plan to initiate TPN to optimize her nutritional status.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01360C-1CE9-7B4F-B2A4-1E9B1430F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00B705-6D3C-DA4A-8F90-4143C9ED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Example: Identify System Failures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40B161E-85C1-BD4A-B876-DA193414B93F}"/>
              </a:ext>
            </a:extLst>
          </p:cNvPr>
          <p:cNvSpPr/>
          <p:nvPr/>
        </p:nvSpPr>
        <p:spPr>
          <a:xfrm>
            <a:off x="4661647" y="2034988"/>
            <a:ext cx="2599765" cy="358588"/>
          </a:xfrm>
          <a:prstGeom prst="wedgeRoundRectCallout">
            <a:avLst>
              <a:gd name="adj1" fmla="val -54626"/>
              <a:gd name="adj2" fmla="val 63833"/>
              <a:gd name="adj3" fmla="val 16667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Acute Liver Failure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5CAA883-76B6-6647-AB99-84F663ACB8C3}"/>
              </a:ext>
            </a:extLst>
          </p:cNvPr>
          <p:cNvSpPr/>
          <p:nvPr/>
        </p:nvSpPr>
        <p:spPr>
          <a:xfrm>
            <a:off x="1299882" y="2277035"/>
            <a:ext cx="1766047" cy="376518"/>
          </a:xfrm>
          <a:prstGeom prst="wedgeRoundRectCallout">
            <a:avLst>
              <a:gd name="adj1" fmla="val 35005"/>
              <a:gd name="adj2" fmla="val 79167"/>
              <a:gd name="adj3" fmla="val 16667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Sepsis</a:t>
            </a:r>
          </a:p>
        </p:txBody>
      </p:sp>
    </p:spTree>
    <p:extLst>
      <p:ext uri="{BB962C8B-B14F-4D97-AF65-F5344CB8AC3E}">
        <p14:creationId xmlns:p14="http://schemas.microsoft.com/office/powerpoint/2010/main" val="863323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BB9DFC-B27F-BE4D-92EF-B5AE8C5DD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6-month-old female with biliary atresia s/p Kasai, intussusception s/p surgical correction transferred to CHLA (Hospitalist H) to evaluate for liver transplant. </a:t>
            </a:r>
          </a:p>
          <a:p>
            <a:r>
              <a:rPr lang="en-US" dirty="0"/>
              <a:t>ESLD with PELD score of 35</a:t>
            </a:r>
          </a:p>
          <a:p>
            <a:r>
              <a:rPr lang="en-US" dirty="0"/>
              <a:t>Febrile and tachycardic</a:t>
            </a:r>
          </a:p>
          <a:p>
            <a:r>
              <a:rPr lang="en-US" dirty="0"/>
              <a:t>Being initiated on treatment for concern of spontaneous peritonitis versus central line infection with Zosyn</a:t>
            </a:r>
          </a:p>
          <a:p>
            <a:r>
              <a:rPr lang="en-US" dirty="0"/>
              <a:t>Progressive protein-calorie malnutrition, plan to initiate TPN to optimize her nutritional status.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01360C-1CE9-7B4F-B2A4-1E9B1430F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00B705-6D3C-DA4A-8F90-4143C9ED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Example: Identify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71197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BB9DFC-B27F-BE4D-92EF-B5AE8C5DD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6-month-old female with biliary atresia s/p Kasai, intussusception s/p surgical correction transferred to CHLA (Hospitalist H) to evaluate for liver transplant. </a:t>
            </a:r>
          </a:p>
          <a:p>
            <a:r>
              <a:rPr lang="en-US" dirty="0"/>
              <a:t>ESLD with PELD score of 35</a:t>
            </a:r>
          </a:p>
          <a:p>
            <a:r>
              <a:rPr lang="en-US" dirty="0"/>
              <a:t>Febrile and tachycardic</a:t>
            </a:r>
          </a:p>
          <a:p>
            <a:r>
              <a:rPr lang="en-US" dirty="0"/>
              <a:t>Being initiated on treatment for concern of spontaneous peritonitis versus central line infection with Zosyn</a:t>
            </a:r>
          </a:p>
          <a:p>
            <a:r>
              <a:rPr lang="en-US" dirty="0"/>
              <a:t>Progressive protein-calorie malnutrition, plan to initiate TPN to optimize her nutritional status.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01360C-1CE9-7B4F-B2A4-1E9B1430F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00B705-6D3C-DA4A-8F90-4143C9ED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Example: Identify Interventions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5180D088-2CAA-7746-BD5F-CA24D30E2A60}"/>
              </a:ext>
            </a:extLst>
          </p:cNvPr>
          <p:cNvSpPr/>
          <p:nvPr/>
        </p:nvSpPr>
        <p:spPr>
          <a:xfrm>
            <a:off x="6669741" y="2651241"/>
            <a:ext cx="1900518" cy="394447"/>
          </a:xfrm>
          <a:prstGeom prst="wedgeRoundRectCallout">
            <a:avLst>
              <a:gd name="adj1" fmla="val -12814"/>
              <a:gd name="adj2" fmla="val 153410"/>
              <a:gd name="adj3" fmla="val 16667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IV antibiotics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D23B5518-508D-384E-9F0C-A77E235BDF8D}"/>
              </a:ext>
            </a:extLst>
          </p:cNvPr>
          <p:cNvSpPr/>
          <p:nvPr/>
        </p:nvSpPr>
        <p:spPr>
          <a:xfrm>
            <a:off x="4186518" y="2288171"/>
            <a:ext cx="2169460" cy="726141"/>
          </a:xfrm>
          <a:prstGeom prst="wedgeRoundRectCallout">
            <a:avLst>
              <a:gd name="adj1" fmla="val 8505"/>
              <a:gd name="adj2" fmla="val 114352"/>
              <a:gd name="adj3" fmla="val 16667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Reviewing blood culture results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429416F-91EB-A943-81FD-00AF701A1C75}"/>
              </a:ext>
            </a:extLst>
          </p:cNvPr>
          <p:cNvSpPr/>
          <p:nvPr/>
        </p:nvSpPr>
        <p:spPr>
          <a:xfrm>
            <a:off x="277907" y="3253066"/>
            <a:ext cx="2366682" cy="690283"/>
          </a:xfrm>
          <a:prstGeom prst="wedgeRoundRectCallout">
            <a:avLst>
              <a:gd name="adj1" fmla="val -19697"/>
              <a:gd name="adj2" fmla="val 81981"/>
              <a:gd name="adj3" fmla="val 16667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Reviewing labs, Ordering TPN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AA87BC5E-3CA3-1E4F-A73F-BBFC816CA477}"/>
              </a:ext>
            </a:extLst>
          </p:cNvPr>
          <p:cNvSpPr/>
          <p:nvPr/>
        </p:nvSpPr>
        <p:spPr>
          <a:xfrm>
            <a:off x="546848" y="1619562"/>
            <a:ext cx="2241176" cy="982229"/>
          </a:xfrm>
          <a:prstGeom prst="wedgeRoundRectCallout">
            <a:avLst>
              <a:gd name="adj1" fmla="val 39167"/>
              <a:gd name="adj2" fmla="val 63413"/>
              <a:gd name="adj3" fmla="val 16667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Reviewing monitor data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24D276D-820F-724C-A302-6381070CE9AD}"/>
              </a:ext>
            </a:extLst>
          </p:cNvPr>
          <p:cNvSpPr/>
          <p:nvPr/>
        </p:nvSpPr>
        <p:spPr>
          <a:xfrm>
            <a:off x="2259105" y="4594623"/>
            <a:ext cx="5118847" cy="32089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Counseling caregivers about the plan of care</a:t>
            </a:r>
          </a:p>
        </p:txBody>
      </p:sp>
    </p:spTree>
    <p:extLst>
      <p:ext uri="{BB962C8B-B14F-4D97-AF65-F5344CB8AC3E}">
        <p14:creationId xmlns:p14="http://schemas.microsoft.com/office/powerpoint/2010/main" val="122439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6A85-EB1C-714F-8504-8C53AD7C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0571-B6F5-424A-B94D-B2E7E976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6 week old girl presents in sepsis due to a suspected bacterial infection.</a:t>
            </a:r>
          </a:p>
          <a:p>
            <a:pPr>
              <a:buFontTx/>
              <a:buChar char="-"/>
            </a:pPr>
            <a:r>
              <a:rPr lang="en-US" dirty="0"/>
              <a:t>You perform a lumbar puncture.</a:t>
            </a:r>
          </a:p>
          <a:p>
            <a:pPr>
              <a:buFontTx/>
              <a:buChar char="-"/>
            </a:pPr>
            <a:r>
              <a:rPr lang="en-US" dirty="0"/>
              <a:t>You also determine that she is critically ill.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should you bill for her care for the 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A31BB-C99E-CD44-8CAD-8D409A894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2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6A85-EB1C-714F-8504-8C53AD7C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0571-B6F5-424A-B94D-B2E7E976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6 week old girl presents in sepsis due to a suspected bacterial infection.</a:t>
            </a:r>
          </a:p>
          <a:p>
            <a:pPr>
              <a:buFontTx/>
              <a:buChar char="-"/>
            </a:pPr>
            <a:r>
              <a:rPr lang="en-US" dirty="0"/>
              <a:t>You perform a lumbar puncture.</a:t>
            </a:r>
          </a:p>
          <a:p>
            <a:pPr>
              <a:buFontTx/>
              <a:buChar char="-"/>
            </a:pPr>
            <a:r>
              <a:rPr lang="en-US" dirty="0"/>
              <a:t>You also determine that she is critically ill.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should you bill for her care for the 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A31BB-C99E-CD44-8CAD-8D409A8948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7E6AB-A0DD-874C-90D7-E5C3080DDA07}"/>
              </a:ext>
            </a:extLst>
          </p:cNvPr>
          <p:cNvSpPr txBox="1"/>
          <p:nvPr/>
        </p:nvSpPr>
        <p:spPr>
          <a:xfrm>
            <a:off x="1188998" y="4003938"/>
            <a:ext cx="6766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99471 Initial Critical Care (Per Diem) Ages 29 days – 24 months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You cannot bill a procedure code together with per diem CC</a:t>
            </a:r>
          </a:p>
        </p:txBody>
      </p:sp>
    </p:spTree>
    <p:extLst>
      <p:ext uri="{BB962C8B-B14F-4D97-AF65-F5344CB8AC3E}">
        <p14:creationId xmlns:p14="http://schemas.microsoft.com/office/powerpoint/2010/main" val="378936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73DF-99B5-824D-99C8-6B327A77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09D5-16F8-F748-B44A-A119A5DC1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12 month old boy was admitted yesterday for bronchiolitis and started on 1 L O2 by NC, and a standard initial visit was billed.</a:t>
            </a:r>
          </a:p>
          <a:p>
            <a:pPr>
              <a:buFontTx/>
              <a:buChar char="-"/>
            </a:pPr>
            <a:r>
              <a:rPr lang="en-US" dirty="0"/>
              <a:t>Today, he decompensated and was placed on HHFNC.</a:t>
            </a:r>
          </a:p>
          <a:p>
            <a:pPr>
              <a:buFontTx/>
              <a:buChar char="-"/>
            </a:pPr>
            <a:r>
              <a:rPr lang="en-US" dirty="0"/>
              <a:t>You determine that he meets critical care criteria.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should you bill for his care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B9C8A-8FB2-9842-B5AB-1B689218B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63B3B3-6289-3845-AD2F-F693F421D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7FA9B6-163F-4F40-BD79-CE4F501D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C2B9D7-661A-564F-83DB-E65442BB9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Recall the definition of critical care for professional billing purposes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List documentation requirements for critical care billing and apply them to an example critical care billing case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Identify critical care diagnoses and interventions in patient populations that you commonly care for.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88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73DF-99B5-824D-99C8-6B327A77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109D5-16F8-F748-B44A-A119A5DC1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12 month old boy was admitted yesterday for bronchiolitis and started on 1 L O2 by NC, and a standard initial visit was billed.</a:t>
            </a:r>
          </a:p>
          <a:p>
            <a:pPr>
              <a:buFontTx/>
              <a:buChar char="-"/>
            </a:pPr>
            <a:r>
              <a:rPr lang="en-US" dirty="0"/>
              <a:t>Today, he decompensated and was placed on HHFNC.</a:t>
            </a:r>
          </a:p>
          <a:p>
            <a:pPr>
              <a:buFontTx/>
              <a:buChar char="-"/>
            </a:pPr>
            <a:r>
              <a:rPr lang="en-US" dirty="0"/>
              <a:t>You determine that he meets critical care criteria.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should you bill for his care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B9C8A-8FB2-9842-B5AB-1B689218B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FF803-1E98-EE4A-9C39-A6EBD9CE4337}"/>
              </a:ext>
            </a:extLst>
          </p:cNvPr>
          <p:cNvSpPr txBox="1"/>
          <p:nvPr/>
        </p:nvSpPr>
        <p:spPr>
          <a:xfrm>
            <a:off x="1188998" y="4144499"/>
            <a:ext cx="6766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99471 Initial Critical Care (Per Diem) Ages 29 days – 24 months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This was the initial critical care encounter (HD doesn’t count)</a:t>
            </a:r>
          </a:p>
        </p:txBody>
      </p:sp>
    </p:spTree>
    <p:extLst>
      <p:ext uri="{BB962C8B-B14F-4D97-AF65-F5344CB8AC3E}">
        <p14:creationId xmlns:p14="http://schemas.microsoft.com/office/powerpoint/2010/main" val="558465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F746-8810-2144-B493-8B8DC966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52175-5A78-404F-8691-CDE8F8B78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8-year-old boy is admitted for status asthmaticus.</a:t>
            </a:r>
          </a:p>
          <a:p>
            <a:pPr>
              <a:buFontTx/>
              <a:buChar char="-"/>
            </a:pPr>
            <a:r>
              <a:rPr lang="en-US" dirty="0"/>
              <a:t>You call an RRT and give continuous albuterol nebs on the floor for 1 hour</a:t>
            </a:r>
          </a:p>
          <a:p>
            <a:pPr>
              <a:buFontTx/>
              <a:buChar char="-"/>
            </a:pPr>
            <a:r>
              <a:rPr lang="en-US" dirty="0"/>
              <a:t>You determine that he is critically ill</a:t>
            </a:r>
          </a:p>
          <a:p>
            <a:pPr>
              <a:buFontTx/>
              <a:buChar char="-"/>
            </a:pPr>
            <a:r>
              <a:rPr lang="en-US" dirty="0"/>
              <a:t>You spent 70 minutes providing care today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should you bill for his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56772-F069-E24C-A8B3-5E63ECCC1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4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F746-8810-2144-B493-8B8DC966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52175-5A78-404F-8691-CDE8F8B78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8-year-old boy is admitted for status asthmaticus.</a:t>
            </a:r>
          </a:p>
          <a:p>
            <a:pPr>
              <a:buFontTx/>
              <a:buChar char="-"/>
            </a:pPr>
            <a:r>
              <a:rPr lang="en-US" dirty="0"/>
              <a:t>You call an RRT and give continuous albuterol nebs on the floor for 1 hour</a:t>
            </a:r>
          </a:p>
          <a:p>
            <a:pPr>
              <a:buFontTx/>
              <a:buChar char="-"/>
            </a:pPr>
            <a:r>
              <a:rPr lang="en-US" dirty="0"/>
              <a:t>You determine that he is critically ill</a:t>
            </a:r>
          </a:p>
          <a:p>
            <a:pPr>
              <a:buFontTx/>
              <a:buChar char="-"/>
            </a:pPr>
            <a:r>
              <a:rPr lang="en-US" dirty="0"/>
              <a:t>You spent 70 minutes providing care today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should you bill for his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56772-F069-E24C-A8B3-5E63ECCC1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FD295-72EC-994D-839E-DF2830DF7488}"/>
              </a:ext>
            </a:extLst>
          </p:cNvPr>
          <p:cNvSpPr txBox="1"/>
          <p:nvPr/>
        </p:nvSpPr>
        <p:spPr>
          <a:xfrm>
            <a:off x="1516738" y="4230820"/>
            <a:ext cx="6411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99291 Critical Care (First Hour)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You must spend at least 75 minutes to charge 99291+99292</a:t>
            </a:r>
          </a:p>
        </p:txBody>
      </p:sp>
    </p:spTree>
    <p:extLst>
      <p:ext uri="{BB962C8B-B14F-4D97-AF65-F5344CB8AC3E}">
        <p14:creationId xmlns:p14="http://schemas.microsoft.com/office/powerpoint/2010/main" val="702242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C92A-1D3B-AC4D-A39F-9B6D6A19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C100-DCCF-4C44-99B0-E56B51E4D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is a subsequent critical care visit for a 4-year-old trach/vent dependent girl with acute on chronic respiratory failure.</a:t>
            </a:r>
          </a:p>
          <a:p>
            <a:pPr>
              <a:buFontTx/>
              <a:buChar char="-"/>
            </a:pPr>
            <a:r>
              <a:rPr lang="en-US" dirty="0"/>
              <a:t>Pulmonology also saw the patient and billed a 99291 </a:t>
            </a:r>
          </a:p>
          <a:p>
            <a:pPr>
              <a:buFontTx/>
              <a:buChar char="-"/>
            </a:pPr>
            <a:r>
              <a:rPr lang="en-US" dirty="0"/>
              <a:t>You spent 65 minutes providing care at the bedside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should you bill for your care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54A9E-4189-F74E-9B3F-CFA54E8C36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2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C92A-1D3B-AC4D-A39F-9B6D6A19C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C100-DCCF-4C44-99B0-E56B51E4D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is a subsequent critical care visit for a 4-year-old trach/vent dependent girl with acute on chronic respiratory failure.</a:t>
            </a:r>
          </a:p>
          <a:p>
            <a:pPr>
              <a:buFontTx/>
              <a:buChar char="-"/>
            </a:pPr>
            <a:r>
              <a:rPr lang="en-US" dirty="0"/>
              <a:t>Pulmonology also saw the patient and billed a 99291 </a:t>
            </a:r>
          </a:p>
          <a:p>
            <a:pPr>
              <a:buFontTx/>
              <a:buChar char="-"/>
            </a:pPr>
            <a:r>
              <a:rPr lang="en-US" dirty="0"/>
              <a:t>You spent 65 minutes providing care at the bedside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should you bill for your care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54A9E-4189-F74E-9B3F-CFA54E8C36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CD84F-3E50-1446-A6EF-6AFB18EA7CC7}"/>
              </a:ext>
            </a:extLst>
          </p:cNvPr>
          <p:cNvSpPr txBox="1"/>
          <p:nvPr/>
        </p:nvSpPr>
        <p:spPr>
          <a:xfrm>
            <a:off x="1188998" y="4144499"/>
            <a:ext cx="6766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99476 Subsequent Critical Care (Per Diem) Ages 2 – 5 years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You can bill per diem even if a subspecialty bills time-based CC</a:t>
            </a:r>
          </a:p>
        </p:txBody>
      </p:sp>
    </p:spTree>
    <p:extLst>
      <p:ext uri="{BB962C8B-B14F-4D97-AF65-F5344CB8AC3E}">
        <p14:creationId xmlns:p14="http://schemas.microsoft.com/office/powerpoint/2010/main" val="2912140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38A945-F907-7542-95E9-F50889137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CPT Code 99477: Initial hospital care, per day, for evaluation and management of a neonate aged 28 days or younger, who requires </a:t>
            </a:r>
            <a:r>
              <a:rPr lang="en-US" dirty="0">
                <a:solidFill>
                  <a:srgbClr val="FF0000"/>
                </a:solidFill>
              </a:rPr>
              <a:t>intensive observation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frequent interventions </a:t>
            </a:r>
            <a:r>
              <a:rPr lang="en-US" dirty="0"/>
              <a:t>and other intensive services.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FCDD9B-9DB2-6D4D-90BE-8A6814AA37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55858B-A2D0-B649-824D-44C103C7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Intensive Care, Defined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2A18A-F172-524A-931C-C21F6853538D}"/>
              </a:ext>
            </a:extLst>
          </p:cNvPr>
          <p:cNvSpPr txBox="1"/>
          <p:nvPr/>
        </p:nvSpPr>
        <p:spPr>
          <a:xfrm>
            <a:off x="685799" y="4419333"/>
            <a:ext cx="733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www.sccm.org</a:t>
            </a:r>
            <a:r>
              <a:rPr lang="en-US" sz="1400" dirty="0"/>
              <a:t>/Communications/Critical-Connections/Archives/2019/Revisiting-Neonatal-and-Pediatric-Critical-Care-Se</a:t>
            </a:r>
          </a:p>
        </p:txBody>
      </p:sp>
    </p:spTree>
    <p:extLst>
      <p:ext uri="{BB962C8B-B14F-4D97-AF65-F5344CB8AC3E}">
        <p14:creationId xmlns:p14="http://schemas.microsoft.com/office/powerpoint/2010/main" val="244328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CPT Codes: Neonatal Intensive Care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73801F-59A9-F049-83C7-F4F1B895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7" y="1341438"/>
            <a:ext cx="8753067" cy="24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79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73B6C-4E88-6E43-8B55-12F0EBC4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5-day-old male term neonate admitted for jaundice and indirect hyperbilirubinemia</a:t>
            </a:r>
          </a:p>
          <a:p>
            <a:pPr lvl="1"/>
            <a:r>
              <a:rPr lang="en-US" dirty="0"/>
              <a:t>Total bilirubin level at admission 21</a:t>
            </a:r>
          </a:p>
          <a:p>
            <a:pPr lvl="1"/>
            <a:r>
              <a:rPr lang="en-US" dirty="0"/>
              <a:t>ABO incompatibility, positive DAT</a:t>
            </a:r>
          </a:p>
          <a:p>
            <a:pPr lvl="1"/>
            <a:r>
              <a:rPr lang="en-US" dirty="0"/>
              <a:t>Weight 3.4 kg, down 14% from birthweight, struggling with both breast and bottle feeding</a:t>
            </a:r>
          </a:p>
          <a:p>
            <a:pPr lvl="1"/>
            <a:r>
              <a:rPr lang="en-US" dirty="0"/>
              <a:t>Interventions include phototherapy, IV fluids, strict monitoring of I’s and O’s, and frequent bilirubin checks.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D0394-CE06-5E4E-8C35-0C34F441D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CCF6C-A07D-B946-A126-F646C7D1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</p:spTree>
    <p:extLst>
      <p:ext uri="{BB962C8B-B14F-4D97-AF65-F5344CB8AC3E}">
        <p14:creationId xmlns:p14="http://schemas.microsoft.com/office/powerpoint/2010/main" val="2878602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73B6C-4E88-6E43-8B55-12F0EBC4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5-day-old male term neonate admitted for jaundice and indirect hyperbilirubinemia</a:t>
            </a:r>
          </a:p>
          <a:p>
            <a:pPr lvl="1"/>
            <a:r>
              <a:rPr lang="en-US" dirty="0"/>
              <a:t>Total bilirubin level at admission 21</a:t>
            </a:r>
          </a:p>
          <a:p>
            <a:pPr lvl="1"/>
            <a:r>
              <a:rPr lang="en-US" dirty="0"/>
              <a:t>ABO incompatibility, positive DAT</a:t>
            </a:r>
          </a:p>
          <a:p>
            <a:pPr lvl="1"/>
            <a:r>
              <a:rPr lang="en-US" dirty="0"/>
              <a:t>Weight 3.4 kg, down 14% from birthweight, struggling with both breast and bottle feeding</a:t>
            </a:r>
          </a:p>
          <a:p>
            <a:pPr lvl="1"/>
            <a:r>
              <a:rPr lang="en-US" dirty="0"/>
              <a:t>Interventions include phototherapy, IV fluids, strict monitoring of I’s and O’s, and frequent bilirubin checks.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D0394-CE06-5E4E-8C35-0C34F441D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CCF6C-A07D-B946-A126-F646C7D1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6942C-1B5F-A04C-9CD0-0B0F94EFF85C}"/>
              </a:ext>
            </a:extLst>
          </p:cNvPr>
          <p:cNvSpPr txBox="1"/>
          <p:nvPr/>
        </p:nvSpPr>
        <p:spPr>
          <a:xfrm>
            <a:off x="1188998" y="4397931"/>
            <a:ext cx="676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99477 Initial Neonatal Intensive Care</a:t>
            </a:r>
          </a:p>
        </p:txBody>
      </p:sp>
    </p:spTree>
    <p:extLst>
      <p:ext uri="{BB962C8B-B14F-4D97-AF65-F5344CB8AC3E}">
        <p14:creationId xmlns:p14="http://schemas.microsoft.com/office/powerpoint/2010/main" val="2417938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24DC-D082-4C2D-9633-55490985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Cerner </a:t>
            </a:r>
            <a:r>
              <a:rPr lang="en-US" dirty="0" err="1"/>
              <a:t>Dotphrase</a:t>
            </a:r>
            <a:r>
              <a:rPr lang="en-US" dirty="0"/>
              <a:t> for Documentation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15E69-5AC1-466C-A04B-1B7C17571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7DCFDE1-3949-824B-B7C5-D8EDCEABA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07" y="660015"/>
            <a:ext cx="8397921" cy="432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64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4DA3-5BDB-4A4F-A956-B867699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24267-9015-4A77-BD9C-6654DA9B7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38C5CD5D-20B3-460D-99BE-07BCEDC8C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01" y="879255"/>
            <a:ext cx="4455344" cy="1299597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FA7BFB39-0820-47BD-AFEA-928BD98AA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211" y="2250210"/>
            <a:ext cx="4547124" cy="18174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D9421D-9658-4B70-9046-E7DD11B4873D}"/>
              </a:ext>
            </a:extLst>
          </p:cNvPr>
          <p:cNvSpPr/>
          <p:nvPr/>
        </p:nvSpPr>
        <p:spPr>
          <a:xfrm>
            <a:off x="957192" y="2701639"/>
            <a:ext cx="1383451" cy="754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Per Diem Critical Care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CD5E2D-C95F-458C-BA33-1CC796CA64AA}"/>
              </a:ext>
            </a:extLst>
          </p:cNvPr>
          <p:cNvSpPr/>
          <p:nvPr/>
        </p:nvSpPr>
        <p:spPr>
          <a:xfrm>
            <a:off x="957192" y="1269250"/>
            <a:ext cx="1332576" cy="754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Time-based Critical Care</a:t>
            </a:r>
          </a:p>
        </p:txBody>
      </p:sp>
    </p:spTree>
    <p:extLst>
      <p:ext uri="{BB962C8B-B14F-4D97-AF65-F5344CB8AC3E}">
        <p14:creationId xmlns:p14="http://schemas.microsoft.com/office/powerpoint/2010/main" val="2990195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35B7C-D46B-B641-99A9-D155D57E5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DA94E0-2F65-084C-AA64-9CE72121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486" y="22005"/>
            <a:ext cx="7017907" cy="857250"/>
          </a:xfrm>
        </p:spPr>
        <p:txBody>
          <a:bodyPr/>
          <a:lstStyle/>
          <a:p>
            <a:r>
              <a:rPr lang="en-US" dirty="0"/>
              <a:t>Billing Information Web Page + Link in KIDS</a:t>
            </a: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86390E6-D63F-0446-BABF-4E20D1AC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" y="800847"/>
            <a:ext cx="8313383" cy="19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0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35B7C-D46B-B641-99A9-D155D57E5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DA94E0-2F65-084C-AA64-9CE72121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 Information Web Page</a:t>
            </a:r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86390E6-D63F-0446-BABF-4E20D1ACA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" y="800847"/>
            <a:ext cx="8313383" cy="195664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54E223-80E5-1E4E-A324-2C0952D3B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4" y="1156944"/>
            <a:ext cx="9144000" cy="412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62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DBA8-066E-4014-A98E-5CBFB88E6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CB8DA-BAFD-4488-81DC-4BA7C25FC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C234856-2724-514A-9981-0086C0C07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18" y="765829"/>
            <a:ext cx="6214382" cy="435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07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9C002A-CB0B-B843-9DF0-6229AB58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Inadequate documentation (e.g., no time, &lt; 30 min)</a:t>
            </a:r>
          </a:p>
          <a:p>
            <a:r>
              <a:rPr lang="en-US" dirty="0"/>
              <a:t>Contradictory documentation (NAEON, “stable,” copy/paste)</a:t>
            </a:r>
          </a:p>
          <a:p>
            <a:r>
              <a:rPr lang="en-US" dirty="0"/>
              <a:t>Billing for unsupervised trainee actions, teaching time</a:t>
            </a:r>
          </a:p>
          <a:p>
            <a:r>
              <a:rPr lang="en-US" dirty="0"/>
              <a:t>Just rounding once</a:t>
            </a:r>
          </a:p>
          <a:p>
            <a:r>
              <a:rPr lang="en-US" dirty="0"/>
              <a:t>Double billing for standard care and critical care without adequate documentation</a:t>
            </a:r>
          </a:p>
          <a:p>
            <a:r>
              <a:rPr lang="en-US" dirty="0"/>
              <a:t>Not distinguishing subspecialty and primary service roles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EEA82-371B-1C46-8475-1C43486CB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A6E1B5-A197-A74F-BDB8-33D1769D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Care Billing Pitfalls</a:t>
            </a:r>
          </a:p>
        </p:txBody>
      </p:sp>
    </p:spTree>
    <p:extLst>
      <p:ext uri="{BB962C8B-B14F-4D97-AF65-F5344CB8AC3E}">
        <p14:creationId xmlns:p14="http://schemas.microsoft.com/office/powerpoint/2010/main" val="3062696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926216-4D2B-014A-89F2-85A27D902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Physicians will “get in trouble”</a:t>
            </a:r>
          </a:p>
          <a:p>
            <a:r>
              <a:rPr lang="en-US" dirty="0"/>
              <a:t>We will not collect on our charges</a:t>
            </a:r>
          </a:p>
          <a:p>
            <a:r>
              <a:rPr lang="en-US" dirty="0"/>
              <a:t>We will lose money</a:t>
            </a:r>
          </a:p>
          <a:p>
            <a:r>
              <a:rPr lang="en-US" dirty="0"/>
              <a:t>Billing by other services impacts the PICU</a:t>
            </a:r>
          </a:p>
          <a:p>
            <a:pPr lvl="1"/>
            <a:r>
              <a:rPr lang="en-US" dirty="0"/>
              <a:t>Only PDCC is exclusive to one service per day</a:t>
            </a:r>
          </a:p>
          <a:p>
            <a:pPr lvl="1"/>
            <a:r>
              <a:rPr lang="en-US" dirty="0"/>
              <a:t>KIDS has a failsafe to prevent double PDCC billing and preserve the PICU’s charge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0663E-99BB-EE4E-A2F9-050C53241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C020CE-E01A-AC4F-9C0B-596CF6ED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Care Billing Myths</a:t>
            </a:r>
          </a:p>
        </p:txBody>
      </p:sp>
    </p:spTree>
    <p:extLst>
      <p:ext uri="{BB962C8B-B14F-4D97-AF65-F5344CB8AC3E}">
        <p14:creationId xmlns:p14="http://schemas.microsoft.com/office/powerpoint/2010/main" val="3827685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052124-89E9-8342-BC92-EC0195EAF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A53122-BE58-E544-8A47-88ACA385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714500"/>
            <a:ext cx="2133600" cy="85725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248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ADF4F6-2FB9-C745-905A-D48ADB87A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direct delivery by a physician(s) or other qualified health care professional of </a:t>
            </a:r>
            <a:r>
              <a:rPr lang="en-US" dirty="0">
                <a:solidFill>
                  <a:srgbClr val="FF0000"/>
                </a:solidFill>
              </a:rPr>
              <a:t>medical care for a critically ill or critically injured patient</a:t>
            </a:r>
            <a:r>
              <a:rPr lang="en-US" dirty="0"/>
              <a:t>. A critical illness or injury </a:t>
            </a:r>
            <a:r>
              <a:rPr lang="en-US" dirty="0">
                <a:solidFill>
                  <a:srgbClr val="FF0000"/>
                </a:solidFill>
              </a:rPr>
              <a:t>acutely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impairs one or more vital organ systems</a:t>
            </a:r>
            <a:r>
              <a:rPr lang="en-US" dirty="0"/>
              <a:t> such that there is a high probability of </a:t>
            </a:r>
            <a:r>
              <a:rPr lang="en-US" dirty="0">
                <a:solidFill>
                  <a:srgbClr val="FF0000"/>
                </a:solidFill>
              </a:rPr>
              <a:t>imminent or life-threatening deterioration</a:t>
            </a:r>
            <a:r>
              <a:rPr lang="en-US" dirty="0"/>
              <a:t> in the patient’s condition.”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2D5048-37E0-CD47-BF6F-09ABA0FE6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0178A9-1CC4-6149-AC0A-E015379F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Care, Defined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72FDB-D51F-8143-8389-0A15FDF76AA4}"/>
              </a:ext>
            </a:extLst>
          </p:cNvPr>
          <p:cNvSpPr txBox="1"/>
          <p:nvPr/>
        </p:nvSpPr>
        <p:spPr>
          <a:xfrm>
            <a:off x="5925671" y="4505653"/>
            <a:ext cx="2225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AMA CPT 2017</a:t>
            </a:r>
          </a:p>
        </p:txBody>
      </p:sp>
    </p:spTree>
    <p:extLst>
      <p:ext uri="{BB962C8B-B14F-4D97-AF65-F5344CB8AC3E}">
        <p14:creationId xmlns:p14="http://schemas.microsoft.com/office/powerpoint/2010/main" val="323002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8C1CE-1D93-41E5-A198-F606A4D3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1986812"/>
            <a:ext cx="959156" cy="857250"/>
          </a:xfrm>
        </p:spPr>
        <p:txBody>
          <a:bodyPr/>
          <a:lstStyle/>
          <a:p>
            <a:r>
              <a:rPr lang="en-US" dirty="0"/>
              <a:t>RVUs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C8951-D29A-4478-B369-60D5C66C5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BFA8E-3306-4B39-AE84-69DB4FFB9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2E7A07E7-DA64-4250-B3D7-7E0F2A80B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8" t="29724" r="52833" b="-927"/>
          <a:stretch/>
        </p:blipFill>
        <p:spPr>
          <a:xfrm>
            <a:off x="0" y="0"/>
            <a:ext cx="3458279" cy="48308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959FF8-0205-45B2-A8AB-CA04FDD87CEC}"/>
              </a:ext>
            </a:extLst>
          </p:cNvPr>
          <p:cNvSpPr/>
          <p:nvPr/>
        </p:nvSpPr>
        <p:spPr>
          <a:xfrm>
            <a:off x="6054234" y="3650516"/>
            <a:ext cx="366652" cy="64869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5" descr="Table&#10;&#10;Description automatically generated">
            <a:extLst>
              <a:ext uri="{FF2B5EF4-FFF2-40B4-BE49-F238E27FC236}">
                <a16:creationId xmlns:a16="http://schemas.microsoft.com/office/drawing/2014/main" id="{C1117B7A-A47A-411C-B9E1-BB54BCF4C3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524" b="-644"/>
          <a:stretch/>
        </p:blipFill>
        <p:spPr>
          <a:xfrm>
            <a:off x="3458279" y="33667"/>
            <a:ext cx="3737178" cy="47635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8EBECE-C699-478A-8F4D-238E423F4B11}"/>
              </a:ext>
            </a:extLst>
          </p:cNvPr>
          <p:cNvSpPr txBox="1"/>
          <p:nvPr/>
        </p:nvSpPr>
        <p:spPr>
          <a:xfrm>
            <a:off x="1561463" y="4767852"/>
            <a:ext cx="591836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50">
                <a:ea typeface="+mn-lt"/>
                <a:cs typeface="+mn-lt"/>
              </a:rPr>
              <a:t>https://www.cms.gov/medicare/physician-fee-schedule/search/overview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0866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54B7D2-B2C4-DD41-8E2D-D4DDC6C24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5E4550A6-2744-6949-AEED-066FA9A83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705" y="35486"/>
            <a:ext cx="7072860" cy="51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8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D6914-AF3E-2B41-BA0C-1DE203A4C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require that the patient be in an ICU</a:t>
            </a:r>
          </a:p>
          <a:p>
            <a:r>
              <a:rPr lang="en-US" dirty="0"/>
              <a:t>Is not automatically appropriate if the patient is in an ICU</a:t>
            </a:r>
          </a:p>
          <a:p>
            <a:r>
              <a:rPr lang="en-US" dirty="0"/>
              <a:t>Does not require that the physician be an intensivist</a:t>
            </a:r>
          </a:p>
          <a:p>
            <a:r>
              <a:rPr lang="en-US" dirty="0"/>
              <a:t>May be performed by an organ-based subspecialist</a:t>
            </a:r>
          </a:p>
          <a:p>
            <a:r>
              <a:rPr lang="en-US" dirty="0"/>
              <a:t>May be performed by an NP or PA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1E1865-D4F1-3448-B119-F5365A225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AE439-B04E-A94D-A03D-6F7C6C88644A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830A10-1CC5-494F-BFFE-38D7FD96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877" y="72663"/>
            <a:ext cx="7699160" cy="857250"/>
          </a:xfrm>
        </p:spPr>
        <p:txBody>
          <a:bodyPr/>
          <a:lstStyle/>
          <a:p>
            <a:r>
              <a:rPr lang="en-US" dirty="0"/>
              <a:t>Critical Care Billing</a:t>
            </a:r>
          </a:p>
        </p:txBody>
      </p:sp>
    </p:spTree>
    <p:extLst>
      <p:ext uri="{BB962C8B-B14F-4D97-AF65-F5344CB8AC3E}">
        <p14:creationId xmlns:p14="http://schemas.microsoft.com/office/powerpoint/2010/main" val="336809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D4DA3-5BDB-4A4F-A956-B86769951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24267-9015-4A77-BD9C-6654DA9B7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38C5CD5D-20B3-460D-99BE-07BCEDC8C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01" y="879255"/>
            <a:ext cx="4455344" cy="1299597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FA7BFB39-0820-47BD-AFEA-928BD98AA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211" y="2250210"/>
            <a:ext cx="4547124" cy="18174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D9421D-9658-4B70-9046-E7DD11B4873D}"/>
              </a:ext>
            </a:extLst>
          </p:cNvPr>
          <p:cNvSpPr/>
          <p:nvPr/>
        </p:nvSpPr>
        <p:spPr>
          <a:xfrm>
            <a:off x="957192" y="2701639"/>
            <a:ext cx="1383451" cy="754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Per Diem Critical Care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CD5E2D-C95F-458C-BA33-1CC796CA64AA}"/>
              </a:ext>
            </a:extLst>
          </p:cNvPr>
          <p:cNvSpPr/>
          <p:nvPr/>
        </p:nvSpPr>
        <p:spPr>
          <a:xfrm>
            <a:off x="957192" y="1269250"/>
            <a:ext cx="1332576" cy="754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Time-based Critical Care</a:t>
            </a:r>
          </a:p>
        </p:txBody>
      </p:sp>
    </p:spTree>
    <p:extLst>
      <p:ext uri="{BB962C8B-B14F-4D97-AF65-F5344CB8AC3E}">
        <p14:creationId xmlns:p14="http://schemas.microsoft.com/office/powerpoint/2010/main" val="225985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A0ACEC-07A9-AC4B-9C99-EA44E595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Time-based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EC494-EE5E-E844-A2A2-AA99C224AE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85BB4-9631-AF4A-8EC1-2E0C1DA66527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19C44E-3190-A640-9592-740CB3A29A5B}"/>
              </a:ext>
            </a:extLst>
          </p:cNvPr>
          <p:cNvSpPr/>
          <p:nvPr/>
        </p:nvSpPr>
        <p:spPr>
          <a:xfrm>
            <a:off x="341999" y="2571750"/>
            <a:ext cx="686700" cy="348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50" dirty="0"/>
              <a:t> 0…14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5C6D5C-ABA3-434E-915A-275E26E948C7}"/>
              </a:ext>
            </a:extLst>
          </p:cNvPr>
          <p:cNvSpPr/>
          <p:nvPr/>
        </p:nvSpPr>
        <p:spPr>
          <a:xfrm>
            <a:off x="1100282" y="2571750"/>
            <a:ext cx="686700" cy="348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50" dirty="0"/>
              <a:t>15…29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9C595-A25E-EC42-8B7D-8E4F27B3FEA6}"/>
              </a:ext>
            </a:extLst>
          </p:cNvPr>
          <p:cNvSpPr/>
          <p:nvPr/>
        </p:nvSpPr>
        <p:spPr>
          <a:xfrm>
            <a:off x="1858565" y="2571750"/>
            <a:ext cx="686700" cy="348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50" dirty="0"/>
              <a:t>30…44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3871C9-CDDE-E947-958D-3B882EC54426}"/>
              </a:ext>
            </a:extLst>
          </p:cNvPr>
          <p:cNvSpPr/>
          <p:nvPr/>
        </p:nvSpPr>
        <p:spPr>
          <a:xfrm>
            <a:off x="2616848" y="2571750"/>
            <a:ext cx="686700" cy="348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50" dirty="0"/>
              <a:t>45…59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C9CF33-6CD1-CB42-8FC8-E23E02CFD527}"/>
              </a:ext>
            </a:extLst>
          </p:cNvPr>
          <p:cNvSpPr/>
          <p:nvPr/>
        </p:nvSpPr>
        <p:spPr>
          <a:xfrm>
            <a:off x="3375131" y="2571750"/>
            <a:ext cx="686700" cy="348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50" dirty="0"/>
              <a:t>60…74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379946-E81D-6E4F-AFAC-09E30F420F4F}"/>
              </a:ext>
            </a:extLst>
          </p:cNvPr>
          <p:cNvSpPr/>
          <p:nvPr/>
        </p:nvSpPr>
        <p:spPr>
          <a:xfrm>
            <a:off x="4133414" y="2571750"/>
            <a:ext cx="686700" cy="348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50" dirty="0"/>
              <a:t>75…89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26F82-62F8-7244-BBA6-DB7C5F899087}"/>
              </a:ext>
            </a:extLst>
          </p:cNvPr>
          <p:cNvSpPr/>
          <p:nvPr/>
        </p:nvSpPr>
        <p:spPr>
          <a:xfrm>
            <a:off x="4891697" y="2571750"/>
            <a:ext cx="686700" cy="348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90…104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0E28EC-A6F0-8C44-983B-E720FF52D31D}"/>
              </a:ext>
            </a:extLst>
          </p:cNvPr>
          <p:cNvSpPr/>
          <p:nvPr/>
        </p:nvSpPr>
        <p:spPr>
          <a:xfrm>
            <a:off x="5649980" y="2571750"/>
            <a:ext cx="686700" cy="348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105…119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6BB8C-7B4A-EE46-A128-9A57B8B0D27E}"/>
              </a:ext>
            </a:extLst>
          </p:cNvPr>
          <p:cNvSpPr/>
          <p:nvPr/>
        </p:nvSpPr>
        <p:spPr>
          <a:xfrm>
            <a:off x="6408263" y="2571750"/>
            <a:ext cx="686700" cy="348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120…134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D261FC-5E87-FA4C-BCD0-9198423336FC}"/>
              </a:ext>
            </a:extLst>
          </p:cNvPr>
          <p:cNvSpPr/>
          <p:nvPr/>
        </p:nvSpPr>
        <p:spPr>
          <a:xfrm>
            <a:off x="7166546" y="2557661"/>
            <a:ext cx="686700" cy="348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135…149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017BC8-41BC-E44F-93D8-915B779DE462}"/>
              </a:ext>
            </a:extLst>
          </p:cNvPr>
          <p:cNvSpPr/>
          <p:nvPr/>
        </p:nvSpPr>
        <p:spPr>
          <a:xfrm>
            <a:off x="7924829" y="2557661"/>
            <a:ext cx="686700" cy="348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150…164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598707-D4A5-DE40-8CF5-8B98F235CA4D}"/>
              </a:ext>
            </a:extLst>
          </p:cNvPr>
          <p:cNvSpPr txBox="1"/>
          <p:nvPr/>
        </p:nvSpPr>
        <p:spPr>
          <a:xfrm>
            <a:off x="2355695" y="3392388"/>
            <a:ext cx="443261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order to bill for a quantity of time, you must spend at least </a:t>
            </a:r>
            <a:r>
              <a:rPr lang="en-US" b="1" dirty="0"/>
              <a:t>half</a:t>
            </a:r>
            <a:r>
              <a:rPr lang="en-US" dirty="0"/>
              <a:t> that amount of time providing care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EA603E-8133-704E-9A5B-779A1BE7F4A9}"/>
              </a:ext>
            </a:extLst>
          </p:cNvPr>
          <p:cNvSpPr/>
          <p:nvPr/>
        </p:nvSpPr>
        <p:spPr>
          <a:xfrm>
            <a:off x="1858565" y="1814861"/>
            <a:ext cx="2139147" cy="5352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99291 “First Hour”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014A95-AB10-184D-9393-2B34D0D65607}"/>
              </a:ext>
            </a:extLst>
          </p:cNvPr>
          <p:cNvSpPr/>
          <p:nvPr/>
        </p:nvSpPr>
        <p:spPr>
          <a:xfrm>
            <a:off x="4133415" y="1814861"/>
            <a:ext cx="1378076" cy="5352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99292 “Half Hour”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7FF1D1-4E91-DE4D-981C-234C4F487F7A}"/>
              </a:ext>
            </a:extLst>
          </p:cNvPr>
          <p:cNvSpPr/>
          <p:nvPr/>
        </p:nvSpPr>
        <p:spPr>
          <a:xfrm>
            <a:off x="5647193" y="1814861"/>
            <a:ext cx="1378076" cy="5352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99292 “Half Hour”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FFC960-6502-7D42-A1B2-FB32FEE0568D}"/>
              </a:ext>
            </a:extLst>
          </p:cNvPr>
          <p:cNvSpPr/>
          <p:nvPr/>
        </p:nvSpPr>
        <p:spPr>
          <a:xfrm>
            <a:off x="7160971" y="1814861"/>
            <a:ext cx="1378076" cy="5352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ysClr val="windowText" lastClr="000000"/>
                </a:solidFill>
              </a:rPr>
              <a:t>99292 “Half Hour”</a:t>
            </a:r>
          </a:p>
        </p:txBody>
      </p:sp>
    </p:spTree>
    <p:extLst>
      <p:ext uri="{BB962C8B-B14F-4D97-AF65-F5344CB8AC3E}">
        <p14:creationId xmlns:p14="http://schemas.microsoft.com/office/powerpoint/2010/main" val="2648879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B0D30FF344042850F0EE8D2C3C646" ma:contentTypeVersion="10" ma:contentTypeDescription="Create a new document." ma:contentTypeScope="" ma:versionID="ba5a7e49906c4029b70435db90631699">
  <xsd:schema xmlns:xsd="http://www.w3.org/2001/XMLSchema" xmlns:xs="http://www.w3.org/2001/XMLSchema" xmlns:p="http://schemas.microsoft.com/office/2006/metadata/properties" xmlns:ns1="http://schemas.microsoft.com/sharepoint/v3" xmlns:ns2="4207b7c0-29b7-4c52-817b-fcf4e92ddddf" xmlns:ns3="9584d071-b038-4f03-9740-03c97390cbca" targetNamespace="http://schemas.microsoft.com/office/2006/metadata/properties" ma:root="true" ma:fieldsID="a263b06f68f0fe08e1892de010a9152a" ns1:_="" ns2:_="" ns3:_="">
    <xsd:import namespace="http://schemas.microsoft.com/sharepoint/v3"/>
    <xsd:import namespace="4207b7c0-29b7-4c52-817b-fcf4e92ddddf"/>
    <xsd:import namespace="9584d071-b038-4f03-9740-03c97390cb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7b7c0-29b7-4c52-817b-fcf4e92ddd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4d071-b038-4f03-9740-03c97390cb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E7635B2-4893-499D-835A-502D275AB9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C8653A-783A-4BC1-AAF5-313EC68C5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07b7c0-29b7-4c52-817b-fcf4e92ddddf"/>
    <ds:schemaRef ds:uri="9584d071-b038-4f03-9740-03c97390c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EFEEFA-791C-4064-BB66-99571686C86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1546</Words>
  <Application>Microsoft Macintosh PowerPoint</Application>
  <PresentationFormat>On-screen Show (16:9)</PresentationFormat>
  <Paragraphs>232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Trebuchet MS</vt:lpstr>
      <vt:lpstr>Office Theme</vt:lpstr>
      <vt:lpstr>Critical Care BILLING </vt:lpstr>
      <vt:lpstr>Objectives</vt:lpstr>
      <vt:lpstr>Codes </vt:lpstr>
      <vt:lpstr>Critical Care, Defined</vt:lpstr>
      <vt:lpstr>RVUs</vt:lpstr>
      <vt:lpstr>PowerPoint Presentation</vt:lpstr>
      <vt:lpstr>Critical Care Billing</vt:lpstr>
      <vt:lpstr>Codes </vt:lpstr>
      <vt:lpstr>Calculating Time-based Care</vt:lpstr>
      <vt:lpstr>Codes </vt:lpstr>
      <vt:lpstr>Per Diem Critical Care Billing Requirements</vt:lpstr>
      <vt:lpstr>Critical Care Documentation Requirements</vt:lpstr>
      <vt:lpstr>Case Example: Identify System Failures</vt:lpstr>
      <vt:lpstr>Case Example: Identify System Failures</vt:lpstr>
      <vt:lpstr>Case Example: Identify Interventions</vt:lpstr>
      <vt:lpstr>Case Example: Identify Interventions</vt:lpstr>
      <vt:lpstr>Case 2</vt:lpstr>
      <vt:lpstr>Case 2</vt:lpstr>
      <vt:lpstr>Case 3</vt:lpstr>
      <vt:lpstr>Case 3</vt:lpstr>
      <vt:lpstr>Case 4</vt:lpstr>
      <vt:lpstr>Case 4</vt:lpstr>
      <vt:lpstr>Case 5</vt:lpstr>
      <vt:lpstr>Case 5</vt:lpstr>
      <vt:lpstr>Neonatal Intensive Care, Defined</vt:lpstr>
      <vt:lpstr>CPT Codes: Neonatal Intensive Care</vt:lpstr>
      <vt:lpstr>Case 6</vt:lpstr>
      <vt:lpstr>Case 6</vt:lpstr>
      <vt:lpstr>Cerner Dotphrase for Documentation</vt:lpstr>
      <vt:lpstr>Billing Information Web Page + Link in KIDS</vt:lpstr>
      <vt:lpstr>Billing Information Web Page</vt:lpstr>
      <vt:lpstr>Billing Algorithms</vt:lpstr>
      <vt:lpstr>Critical Care Billing Pitfalls</vt:lpstr>
      <vt:lpstr>Critical Care Billing Myths</vt:lpstr>
      <vt:lpstr>Thank you!</vt:lpstr>
    </vt:vector>
  </TitlesOfParts>
  <Company>CHLA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Kucinskas, Jessica</dc:creator>
  <cp:lastModifiedBy>Christman, Grant</cp:lastModifiedBy>
  <cp:revision>81</cp:revision>
  <cp:lastPrinted>2018-07-26T19:34:25Z</cp:lastPrinted>
  <dcterms:created xsi:type="dcterms:W3CDTF">2016-08-03T16:54:56Z</dcterms:created>
  <dcterms:modified xsi:type="dcterms:W3CDTF">2023-09-06T18:57:25Z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0x010100221B0D30FF344042850F0EE8D2C3C646</vt:lpwstr>
  </property>
</Properties>
</file>